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79" r:id="rId9"/>
    <p:sldId id="280" r:id="rId10"/>
    <p:sldId id="286" r:id="rId11"/>
    <p:sldId id="285" r:id="rId12"/>
    <p:sldId id="293" r:id="rId13"/>
    <p:sldId id="295" r:id="rId14"/>
    <p:sldId id="294" r:id="rId15"/>
    <p:sldId id="281" r:id="rId16"/>
    <p:sldId id="283" r:id="rId17"/>
    <p:sldId id="282" r:id="rId18"/>
    <p:sldId id="284" r:id="rId19"/>
    <p:sldId id="287" r:id="rId20"/>
    <p:sldId id="292" r:id="rId21"/>
    <p:sldId id="288" r:id="rId22"/>
    <p:sldId id="289" r:id="rId23"/>
    <p:sldId id="261" r:id="rId24"/>
    <p:sldId id="276" r:id="rId25"/>
    <p:sldId id="277" r:id="rId26"/>
    <p:sldId id="278" r:id="rId27"/>
    <p:sldId id="290" r:id="rId28"/>
    <p:sldId id="291" r:id="rId29"/>
    <p:sldId id="265" r:id="rId30"/>
    <p:sldId id="269" r:id="rId31"/>
    <p:sldId id="263" r:id="rId32"/>
    <p:sldId id="264" r:id="rId33"/>
    <p:sldId id="270" r:id="rId34"/>
    <p:sldId id="271" r:id="rId35"/>
    <p:sldId id="272" r:id="rId36"/>
    <p:sldId id="273" r:id="rId37"/>
    <p:sldId id="274" r:id="rId38"/>
    <p:sldId id="296" r:id="rId39"/>
    <p:sldId id="297" r:id="rId40"/>
    <p:sldId id="275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4993-C727-4A7C-A431-C67D1EBCFAC0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FCEC-3300-4AB9-9384-94DD948E601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96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http://office.lasakovi.com/excel/grafy/polarni-grafy-excel/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CEC-3300-4AB9-9384-94DD948E601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28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CEC-3300-4AB9-9384-94DD948E6014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7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Zdroj: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Gartner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6FCEC-3300-4AB9-9384-94DD948E6014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60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ffice.lasakovi.com/excel/grafy/graf-prstencovy-excel-2010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Dobývání znalostí z databází</a:t>
            </a:r>
            <a:br>
              <a:rPr lang="cs-CZ" dirty="0" smtClean="0"/>
            </a:br>
            <a:r>
              <a:rPr lang="cs-CZ" dirty="0" smtClean="0">
                <a:solidFill>
                  <a:srgbClr val="00B0F0"/>
                </a:solidFill>
              </a:rPr>
              <a:t>prezentace informací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cs-CZ" dirty="0" smtClean="0"/>
              <a:t>Roman Danel</a:t>
            </a:r>
          </a:p>
          <a:p>
            <a:r>
              <a:rPr lang="cs-CZ" sz="2000" dirty="0" smtClean="0"/>
              <a:t>Institut ekonomiky a systémů řízení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Paretův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s://upload.wikimedia.org/wikipedia/commons/thumb/5/5c/Pareto_chart_of_titanium_investment_casting_defects_cz.svg/629px-Pareto_chart_of_titanium_investment_casting_defects_cz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59912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71600" y="63813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Wikipedie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40152" y="12687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Kumulativní četnost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5580112" y="1556792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Paretův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 </a:t>
            </a:r>
            <a:r>
              <a:rPr lang="cs-CZ" dirty="0"/>
              <a:t>grafu, který je kombinací sloupcového a čárového </a:t>
            </a:r>
            <a:r>
              <a:rPr lang="cs-CZ" dirty="0" smtClean="0"/>
              <a:t>grafu</a:t>
            </a:r>
          </a:p>
          <a:p>
            <a:r>
              <a:rPr lang="cs-CZ" dirty="0"/>
              <a:t>Sloupce znázorňující četnost pro jednotlivé kategorie jsou </a:t>
            </a:r>
            <a:r>
              <a:rPr lang="cs-CZ" b="1" dirty="0"/>
              <a:t>seřazeny podle velikosti</a:t>
            </a:r>
            <a:r>
              <a:rPr lang="cs-CZ" dirty="0"/>
              <a:t> (nejvyšší sloupec vlevo, nejnižší vpravo) a čára představuje </a:t>
            </a:r>
            <a:r>
              <a:rPr lang="cs-CZ" b="1" dirty="0"/>
              <a:t>kumulativní </a:t>
            </a:r>
            <a:r>
              <a:rPr lang="cs-CZ" b="1" dirty="0" smtClean="0"/>
              <a:t>četnost</a:t>
            </a:r>
          </a:p>
          <a:p>
            <a:r>
              <a:rPr lang="cs-CZ" dirty="0" err="1"/>
              <a:t>Paretův</a:t>
            </a:r>
            <a:r>
              <a:rPr lang="cs-CZ" dirty="0"/>
              <a:t> diagram se používá k znázornění důležitosti jednotlivých kategorií.</a:t>
            </a:r>
          </a:p>
        </p:txBody>
      </p:sp>
    </p:spTree>
    <p:extLst>
      <p:ext uri="{BB962C8B-B14F-4D97-AF65-F5344CB8AC3E}">
        <p14:creationId xmlns:p14="http://schemas.microsoft.com/office/powerpoint/2010/main" val="5459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Trychtýřový graf (</a:t>
            </a:r>
            <a:r>
              <a:rPr lang="cs-CZ" dirty="0" err="1" smtClean="0"/>
              <a:t>Funnel</a:t>
            </a:r>
            <a:r>
              <a:rPr lang="cs-CZ" dirty="0" smtClean="0"/>
              <a:t> Chart)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xcel Trychtýřový graf - HOTO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09587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8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Paprskový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Paprskový  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4386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7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Prstencový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http://office.lasakovi.com/excel/grafy/graf-prstencovy-excel-2010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Excel prstencový graf - první náv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4286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1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Dendrogram</a:t>
            </a:r>
            <a:r>
              <a:rPr lang="cs-CZ" dirty="0" smtClean="0"/>
              <a:t> – shluková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3/39/WPGMA_Dendrogram_5S_data.svg/800px-WPGMA_Dendrogram_5S_da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073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Dendrogram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Diagram typu strom vyjadřující shlukovou analýzu (</a:t>
            </a:r>
            <a:r>
              <a:rPr lang="cs-CZ" dirty="0" err="1" smtClean="0"/>
              <a:t>clustering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Horizontální </a:t>
            </a:r>
            <a:r>
              <a:rPr lang="cs-CZ" dirty="0"/>
              <a:t>osa vyjadřuje vzdálenost mezi jednotlivými shluky</a:t>
            </a:r>
            <a:r>
              <a:rPr lang="cs-CZ" dirty="0" smtClean="0"/>
              <a:t>.</a:t>
            </a:r>
          </a:p>
          <a:p>
            <a:r>
              <a:rPr lang="cs-CZ" dirty="0"/>
              <a:t>Svislou osou je </a:t>
            </a:r>
            <a:r>
              <a:rPr lang="cs-CZ" dirty="0" smtClean="0"/>
              <a:t>možné </a:t>
            </a:r>
            <a:r>
              <a:rPr lang="cs-CZ" dirty="0"/>
              <a:t>hledat požadovanou míru shlukování. </a:t>
            </a:r>
          </a:p>
        </p:txBody>
      </p:sp>
    </p:spTree>
    <p:extLst>
      <p:ext uri="{BB962C8B-B14F-4D97-AF65-F5344CB8AC3E}">
        <p14:creationId xmlns:p14="http://schemas.microsoft.com/office/powerpoint/2010/main" val="32550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Dendrogram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AutoShape 2" descr="data:image/png;base64,iVBORw0KGgoAAAANSUhEUgAAAXkAAAJECAYAAADzD1TTAAAgAElEQVR4Xuy9B7RVRbYuPMkZFRBJAiJBlKSCZM4GRMlJERRt8drahrYN1+6+7932efz7jtFX29Z+3o7qsw2ItkpWFAnngAiiiKSWLOkAh6gEyXD++a2z67D2Zoe11l6h1t6zxqhxwq5VYVbtr+aaNWt+5UiSThIox52pyLlqyYwZh3XqWK73pdzw4e1YBj9wxryc4HyGc0muy0XGr78EACqS9JFAee5KZc61GOT36tMt6QmD/ACWwm7OmJcjnE9xPieSEQnoLgEBeX1mCHOBXJVzHQb5Hfp0TXrCIH8HS2EL5yLOB6PaPDR50eZleWgtAQF5faYHcwFNvhrnegzyAJSYdOT4cfr4669p9vLlhN+vb9mSxvTsSS0aNEg5irU7dtCvXn+dnpswgdpefrlrI/aqXtc66GJFDPIPcHUbokC/n38ej2ryAvIuylmqcl8CAvLuy9RpjWaQr88gv9lc0akzZ+gfc+fSuZISuqtvX6pSqRLNW7mS5q9aRU+OHEn1L744abtegbFX9ToVoJfPMcj/gutfxxnzApONgLyXApe6XZOAgLxrosy4IgXy1bmmS+NBftPu3fTSzJn0xIgR1Pyyyy5orITBf/W2bTRpwQL6rrjY0PLH5+VRk3r1SIHx6O7dafnm0r3jnhtvpPbNmtEb8+dT5YoV6U7eOL7auJH+8tFH9NS4cdS4bl3668cf05X8ljC0Sxf6/NtvadLChXSaN5sR3brRwOuuo83cJ7whxNd7bYsWVK5cdi0tBvlHWWxroyC/j38eE00+4zUvFfgggez6JvogMA+bSAnyhatX06fffENPjhpFdWrVuqAb2/fto99PmUKje/Sgnm3b0vSlS2l9URE9MnQo7Tp40ADjOyMRuoU/n8tvAADtx/kNYB2X+ZTNP4/x5jGDn3n/88/p4SFDjA3gxRkz6IGBA423h7d4M3hk2DDj0OCP/P8hDPyX1KiRtN46NWt6KCr/qxaQ91/m0qI7EhCQd0eOmdYC1I5wbsS5Lud2rMnfbq40Hcjjc5hvnhw9mi6qXp227tlDv/vgA3ps+HCjGrNNHpr905Mm0W/vvJNqVq1qgDm0/o+++oqqV6lCtfn5q5o0obkrVtATvBEUcN2vfvppzBjH84bRsXnzpPW2adw4U5lo9byAvFbTIZ2xIQEBeRvCcrkogH1oFNyvj9aN+YAZoIhBfpy5vXTmGqcg36x+ffobm2XOnjtHP544QUM6d6ZpX3xBVStXppYNG9JtvXrRjC+/NMw8eIuoVQ3nwqUp3iZv3jwE5F1eLVKdSMChBATkHQoug8cA7tDSkfE7PDYKOS/gvIlzQpt8ooPXQj50nQ1tm00tZ86evcBcs3HXLsP0suvAAUPjhvYN+zkOa5W5BmaVT9hc82e2xY/o2pVuZW8d2P7XsH3/P2+7jTpecQWt3LLF+N+j/FZwCZd/Ydo0mtC/v2HLT1VvBjLS7lHR5LWbEumQRQkIyFsUlEvFIlzP01FwX84//87562jdKW3yKJPKhVIdvL63aBFt2LnTOHiFF06jOnXKNO7b+/ShJevgIEL0wKBBdE3TpsbvyrQzijeAm669liYWFBi2emX/h5Y/hzcTaPg4eB3D2v2ATp2MdgDyyep1SWZaVCMgr8U0SCccSEBA3oHQHDwCjf0JzsM4Q3P/gwncVXUpXSgdtCmPuCgBcaF0UZhSla8SEJD3Xtywt0N7x6Hqy9GcqNW0l6G876q0kEwCchlK1kZYJSAg7+3M3c/VIyPmyb9HtfikOMIfSFgDb+fDce0S1sCx6OTBgCUgIO/NBEB7B6i35vxOVHtHUKt0qSxAGResz7kh50s51+aMwGUyX+kk6O7nCFmAQGSIPIkLUBKgzF35Sm0+SEBAw10hA9yhuePnUc75nAttNFEWajgK7IhVAHs+/BYRgliS/xJASGGEMMAmLaGG/Ze/tJihBATkMxQgPw5tPRLN+B3gPokzNHgr2ru5ByoSZSX+JzR3RKREBsBDy5fkvwQQThhAjxjyyNDsT3OWCJT+z4W06EACAvLWhQbtHBlADvNJK87m+AJwiSzkPNMBuMcDPQC9ggnc8bfaAKz3WEpmKgEF5AB6BfZno79L9MlMpSvP+yIBAfn0YoZXDNwfI9GicIGEtg6wNwdogb87QP5DD0AegC8pOAkoYIdGLyAf3DxIyw4kICCfWmgAclxYgpxggoELZHyKN9fARANTjZhrHCxIDR8Rc42GkyJdsi4BAfnksjIDPA5TocGnSzDn/IzzdZwB9s9wLkz3kOnzsoPXknnC8WpDbp4XLddfOF49F7I04IkEBOSTixWaO0w1VgHeXJPZhRL1vBIF/XSTeJ7jdZ5wvKYTlp+fM8gLx6ufApe2XJOAgHxiUapLTNDKVWwZJ0JX9ezih5/knOptQB2slnK8zhOOVycC9+oZBnnhePVKuFKvpxIQkL9QvNDeZ3CGTR0xZjJNMPugHlxssh7WYF4sx+vabczT+vLrTBhSk566axy1bNyQjp88RX+d+TEVfLOKxt8YoXF9eyftqxHAbMs245mubVvTzv0H6Nl3J9ODwwZR22bu8b5mKixdn2eQF45XXSdH+pVSAgLyF4onn/8V4YxgYnb93JMJG66W0OoRXthagLJ5sRyvCuTRwMMjhtDAG66jrcVMDPLOB7Rr/8G0IH/k2HF6/r2p1Pfa9hTp2F5A3iYwMMgLx6tNmUlxPSQgIB87D0qLT6VxZzJz2DywicD1EmYgtJM41HASkO/U8gpqwOGD7xt8Ey3+di3NZy3+h6M/Uo9r2tLYSC9DW580j3ledzPPa2vmee2fZ5B8vzLrU/rky9KmoPX3bn+1ocm3bXo5fbttO53mePT33HyjoeVLulACDPLC8SoLI5QSEJCPnTYAMIDYTS0+fmEo0hDYeAH2iUlDkoD8PQNvpK83bKKHRw6hWUuXGfR9a7cXGSaXHtdcRb//J/O89maeVwb96YuZ53UH87yOGkrly5VPqMmj3Khe3WnS/AVUfPB7LjuMalStEsrF7GWnBeS9lK7U7aUEBOTPSxfgW8AZl5kA9l4ntIfNBJsKXC6RMB8/ci7ig9cYjldlrvnf48fQ7K+WU892bWnR6rU0vGdXmvH5UgPkG9S5mOYtZ57X25jntQbzvEbNOY+NHk5NLq2XEOTvHzqQ2jVvSoUrV7NtfzU/yxR/1c9T/HkthLDULyAflpmSfsZLQED+vESgWeNmK5iv4Q3jZ1JE3mC/rsO5PYN8DMerAvnf3Xc3LWdN/rPV39LlDNz3Dh5AL3842zHIq4NXAfnU0y0g7+fXQdpyUwIC8uelCY+aYs44IA0ixdL/JTHXPHf/BDrMh6j/NfGfNCavJ41gTf6F96cnNddsLGKeVzbtlC9XztDk8zq2Mw5edx88GONdIyAvIB/Eopc2vZeAgHypjHHaiEtLuKGKAGNBJMsgX5tNMTg0Hd8/QlezmQbgDXONOnh9r5B5XouY55UPXu8awDyvdeswN+tZmvLZYprMeUxeL8N+b3ahFJAXkA9i0Uub3ktAQL5UxvmcI5y9PHBNN5sK5GEQr8/mms3pHpDP/ZOAuFD6J2tpyV0JCMiXyhMHrguiYO+uhK3XZgb5egzyW6w/KiW9loBchvJawlK/VxIQkC/V4J/njLADhV4J2kK9EtbAgpCCKiJhDYKSvLSbqQQE5EtDDsAmD1NN0Ek4XoOegdj2heNVr/mQ3jiQQK6DvPKNdytOjYMpiHmkLNQw/xfsU8LxmqlEM39eOF4zl6HUEKAEch3kob0/zRk+8lbixXs9VcpkY+Z4xfVTrzlec30dpJpXRRpykgt5zfEqlIJef8NysP5c/3KD9QnxanQw1ajlp4AelH/IMOEoEm8350vVZa7Tzfqz4eukQFdxvIL6D9kLEm/VVvzPbJCjjCFACeTyl1oFI3uB5Q8feZ1SPAC7PU+pNhKd5KBbX7wAYD83Et3kKf3xQQJug4cPXXatiSDDGNgZhNtzFJRJyM6YdSzrpSnFT5OQjrKVPnkoAbcBxMOuul610t4B9rmUyg53S74QHlmdJr5cN+GR1Wk+sqUvuQryOoQxCGoNneeR/UJ4ZIOahETtMsgLj6xOE5IlfclVkM/n+RvKuS9nt9ifwrAkYi9cfSE8sjpNGoO88MjqNCFZ0pdcBXkdwhgEsYRiQyd8ERs6waAIfHsqLV9fGjanWpXK1OXq1nT34H5U/5KLPO3v2q3MYfun1+m5n0+gts1jOWd37mM+2reYj3Y089HGfeZpp3yunEFeeGR9lnkuNJeLIK9843/GE6yo93JhrjFGM8jXZ5t8TBA0BfJ9r2ce2Ova0/5Dh+kvH8yiKxs3oNtvyqPy5b1bLgLyPDndhEc2V76Ifo7Tu2+tn6Ow1xbixh/lnGsHrmaQr85/XJoO5PHAu3M+owOHjtC/DbuRvvp2A036dCGHLT5DI/p0o4HdrqMKFcrTnKUr6P35i+j4yVM04IZOpRsCx6+fUriYZnz2pfFGMKZfLxrQtZMxU5+v/PaCejbv3G1o8qMj3Wn5utK95x5u89rWLQyicqXJX9WsCa3ezDy2s5nHdhfz2LZhHtuBedSkfj06dfpMwjbPnj2X8P/oY7K6sOlgg+vRoS0t+GYN1bu4NvXljW/Olyto3w+H6J6hN1JP/qwc1+FWYpAXHlm3hCn1lEnAvRUaDqFez93EBahnOAcVNz5ISSlN3hLImzX569u2orc/KaBHbhvGwEb0x3dm0JBeXQwzzuSCxfTQLYNp3/eHDDB+bNxwg1P2qZcn0m/uGUuVKlakl6d9Qo+PG0EnTp2mtz6ef0E9l9SqYYD8nQMjdEvfHjT3y5X0+apv6fHbR/LmcbIM5Gswp+3vJzKPLZcByE5fyDy2zHH7yJihVHzgh4RtYvNJ1BdMRLK6sLGgP09w++2vbGaYseozveL9I2/mvq2gbzZ8R0+Od5cqUUA+yK9G9radayCv4w1Xv1YX4vTAqwgUg804d2BN/qfmxhPZ5Pt0akd3DepLhctX06szPo3p6/ibIzT2xl60eWcxLVu7ifNGBtydhl29bu1a9PykabR19x7q2OoK6nd9B+rMG8WsxcsS1tOxVfMYmzw06adfmUS/vf9Oqlm9ahnI7zn4A837inlsxzOPbU3mseX6f/fGB8bGkqzN7w8fSdgXbCLJ6sJA/zrlY/r1XbcQSFoA8jgPGDegtyGLgq+ZD1dA3q+1K+1kIIFcAvlc1eIB7iAFR8bvSpvfwSAfE84h3iZvXlfQmHEgGw9sS/+1nt6cVUA/4cPZuhfVopfem1l2QAozz+er1tKS1etozXfbDK2++MD3CeuJt8k7AXmAcKI2u17TOuH/8YYgIJ8BesijoZBAroA8wO1tzrlmiwdfrQL35fw7om1u5HyIsyWbvFrFKzduMQD80bHD6ZJaNemFd6bRhCH9WZPea4A4wH9b8V5D437mvjsM+/ir0z81NOyL2BTz/MSpNKRnZ0MrTlRP5UoVDU0ebwewy89ftsqyuWbjDuaxvXWIodUnazPR/5s1qH+BuUbVtWv/AdHkQwFh0sl0EsgVkAcpSISzLtEm081Lpp9jU3uCMzR1gDvMVPAksmWTN3fi7LlzxgHrtIVfGAev6iAV5hMA6LptRdS70zVUtGe/8ROHrOYD2aFsvx8d6cH2+QoJ69nAZh6A/O039aElq9YZTT/ALpPXtGhKZhdKdfD63jzmseVncPB612Dmsa1Xh1Qf1SFwfJvx/6/CGwsOXhPVhTcJMddkugzleR0kkAsgj1DCALuXo1kHuXvZBwA8QB329/gD5pQulF52SupOLwFxoUwvIylhXwLZDPJmbfZDFk2+ffGE7gkF8IiwCcareA+ilJehQjfaLOuwXIbKsgnVZDjZCPJ5LNs2nJUtWhfWJz+mHMCO8Sfjq5WwBn7MgsM2JKyBQ8HJYyklkC0gDw0W4AYPGrPHSC75w+NNBfF40o1ZeGT1AgXhkdVrPrKuN9kA8rA9wwYNoN8dNVPgfzhkrckZIYVBDJLNCV40yFbOHTDnoBOsyll4ZPVYFcIjq8c8ZGUvwg7yEZ4VHKwC3KHJmnlaAfr/HtVuYZuGhpuNScXisXruoEw2fvLIhn2deb1u/CIN8ZL4xGsZSf0OJRDmLx9AHHFoAPAINpYsZDDAH2YMK1quQzEG9phdgFcdVUDvJY+sWlvmNRbm9ebVJPtF/yccsl7NoOb1hvlLB9/3zpxhltmVRs7qQDKb/OQB8PCFT7fJJRNNPAi7uRZSbSKafyUC757bPLJ+bSKBC046kFgCbn6x/ZRxhBsDyFsl4YbWD9s8tP1siD6pNHiYp1K9xVidEzfXQRDmIKvj1L2cV+YUv8xBuss3J/vn5pfbTwE64WfNhtg1GAMOWPETNni8oejGbFV2sFuyWjhk/fxSpGurXHvhkE0no2z8PIwgnwlYwy7fgPPwEE0mLja1ir6BYOyIv4NNDmPRMZ3nkF0tHLI6TRCDvHDI6jQhPvUljCAP7RVgF3Ego0w2CAfN2X4EB8QAdfRThQZWlShwx+Uu3bR31cfYy1arhUPW9grw8AEGeeGQ9VC+ulYdNpAHAMKjJhNPGSemHq/nT4UCxviQEFQMPv7w91cJwA6A1x3koclX41yPzTVbzII78iNzyL7OHLJrz7MONm9Un8YPjVDX9q1TsiyVlJTQ6o3bDPYplI3/2+sJyob6GeSFQzYbJtLmGMIG8tBE4FECc0s6j5pkotCJ4xXaOvz8I1FgV9EizX0H8KvLXdfx7wrsdTTXmGPj1GeQj+WQjYJ83xuYQ7ZLewOoP1q4jBZ+vYaenDCamZeSk4WrDUI9G/+3zXWfk8UZ5H/BA0eIT8zLXs7HOeNQ1qsD35yUs26DDhvIu6WFF/JEIOcHOCHmaJFWvYRgxoE3DcAeF7zwnE6mGwXypfSCFkH+X5u208O3D6Ea1aoY2vqkj5i/tYj5W69m/taheQbt3iuTP6VPFpXyro8d2JsOHT1W9vf4IcxQNbBXwmebXFaP1n7HfK3vMl9rJ+Zr5Q3F4GvlTWbOEuZrZcrCe0YyX+u17vK1BriukjbNIC8csjpOjMd9ChPIK1ONVUBMJTqAO+zffQMESRXjPlkwsVT9d9uF0q1lZgnkzeYaNPzYncOpT+d2tHvfQfr9P5i/dQDztzIgTy9g/tYtzN96x1AqX768YepJpslv370v6bO7uN5fvcB8rXczX2tL5mvleurXZb7WW5mv9Qvma13LfK0TmK+1BqxM2ZsE5LN3blONLEwg74apRskC5g+8FSDUQRCE3irWTCbtA+gRtgFmKzd85d34BmDThGzrcm7HmjzOGspSvIkF5polK9fRH9+aQc88fAftYSLueV8wf+s9Uf7Wnczf+irzt941nKCRpwL5wq9WJ30WHfjrP5mv9d+Yr5V5YVFP2xbM1zqI+Vr5uYIvma9VQN6N+Zc6NJRAmEAeXjUAkBhe0gxk6pbpx24X1BvJgihI233eXF5p9EHG5kEfEAE0Eu0Y1tQxzkUM8uNSgTw+27nnAD372mQac1NPg9lJQD6T5ZD6WdHkvZOtzjWHCeQLWJDqApAbMnXzzcBOf3C4inj3AEc37OlBAT3OB/AmgY0XoRUKOWPj+oazZZs8TDcvvz+bfn3vLVSxQoULTC4btzF/K9vry5crZ2jgeWzWwaHtj8dPxPwN2sF4U496dtde5msVTZ4E5O18TbOnbFhAXvm3O7FfJ5stN9wx7a4ENQ43zhXMbdsJNWy3z/HlcWCM8wSMBeAOLx9l8rJtk298WV0ae3MvwyYPIMfB63uzmb91K/O38sHrXcOYv7V+HeaVPUtT5i6myXMW0xguP7Jft5i/b2U7frJncfAqIM8Ev3LwmunaD+XzYQF5BWIISOZmggkIt0n9ugELLR6bi1smJ7Ms8vkPK6Qhmcgvwg/D5RPrBuCuTF6qzpQulJk0LM9mLgFxocxchmGsISwgr3zCAfZuJmXq8CM6pR+3bVW0zUwOdJPJF6YZHKQiKBreqBLdUzCD/AWXodycOKnLvgTkMpR9mWXDE2EB+WVRzdHtC0AwPcDW7wcPLLRetOeFFq/WovK9b8j/gEnIDc8h2NzzOeNnOjlJWAONUUHCGmg8OR52LQwgrzRguAmW3oZxN/lhsvFDi48HeoBypho93nDu44x1AqAvtCB64ZC1ICQfiwiHrI/C1rGpMIC8V/Z4NR8R/gUHiW4e6sbPtZe2+ETrCho9zCuw0WNjxBuQnQ0SbxsAd5wfII4O6rLqCYQ1JRyyen3bhUNWr/nwtTdhAHmv7PFmQUNDRc73QPpeedRY6So2SGjjCHYGkIfJaCPnRPZ09FP5uytwTxRLJ127ymRj5pAFaTiAH1q+JP8loEhDTnDTyKc4n+YMLV/i1vg/H762GAaQ98oebxY0wB0ABy8bqxqr1YlSoZHd8ou32q4qB60eB6YK7NX/cYCK8MXwLkIZleDrXsg5E3u+OoAFh6wCdwC82gDsjkHKO5eAAnIAvQL7s9HfBeCdyzU0T+oO8l74xyeaHK/CHAThi59s8QHIMU70CQezuJCl/gdNXyUAPDIunjlNiUAegC8pOAkoYIfpRkA+uHnwvWXdQV7Z4xETxW0NO17Y0FxVHBi3JiKfK4pwDkqLtzMObKjoKzI2AWj6eAuxY8tHe2KusSN1f8qKucYfOWvZiu4gD5AB4MDU4HVyO8yBTlq8XdlhU8IGC9kD5HEobXWTLTt4LdksHK92Be9l+XJXCserl/LVtW7dQR4+7LAR5/sgQJguoM0XutQe+hzhHAYtPpl4sfEB7GG7hTsmZJMuned43Swcr+mE5efnDPLC8eqnwDVpS2eQ98pOnkr0AGY3DmBV3+EZ5PYFLr+XjvkyFLxzcMkqWYq9DLVZOF79nqxU7THIY9MGJWMR54Oc4WkjHjY6TZIHfdEZ5FXIgUyo/uyKzC0Ti9uRJu2Ow4vy9sMabD7P8Xrq9Bl65Z/M7rTgQhP/c7+eYMR5f/bvk+nB8YPoqiub0Or1UT7Xjthj7KedxRzCOFpf25aX268gC59gkBeO1yyc13RD0hnkoVVHojndONz8HO1mos2jz7hcleltUzfH5FZdGBvkA+0PbygIc2BOsQHKNsdyvKqChUuZqGMJE3X8lNmYal7IxnTkKBN+v8osUN2ZC7Zre7f6nvP1MMgLx2sOrgKdQX4Gzwcu7kCD9DMpbT5dnJZEfYJdH/1GCF4/Dov9lItqC2PEgTh4ZuGNBLBX7pYK5EvjydsAeaV5//S2AfTZ12vLNP7xIyI0ZnBPmvPZCnr/40V0/MQpGtCrE90+LI8OfH/Y0NZ7dbmalq/ZTD8c+ZHuHt2PunVqQ7v2HCzT5Fu3aJzw+apVcF8rdxKDvHC85s50l41UV5BXgcPcjrtudYqV66adeDkqOBg2CQB8olulVtsPQzm4XCpScYy1kDMOyVdwdgzyMNc0acBUfyZNftO23TT5k8X00PjBtO/gIQO8H7tneJmJp8f1bWnkgG707ocLafuuffTEvSPp0OEfy0C+UqWKCZ/PNTOOgHwYvlbu91FXkI/wUGHysAOybksHh4xwIUQf4DOeKimAhwE5yD67LQMr9eHsBPMFExcS1tSPnItYk4/heFWVJTLXmG3o8SAPLtjN24tp2epNtGzVRib33klmO/79tw+kdq2b0vwlq2jB0jWGGejw0WMxNv5EzwvIGzSN8KGXm69WVnpIy+gK8uqQz22SEDvTBMCGKQJfgFRAD40WRBrQ4LPRDm9HZri0hpu0dTi3Z5CP4Xh1CvJLV6ynN6cW0E/YFFP34lr00uszjQNa82EtANu8eZhBHr8nel5AXkDezuIOa1ldQR5aNOKqwGwSZDIDPWz0yh0S9mhsQAB4RYOHjSmdxh/kWPxoO2ObvNlck9eV+Vz54HXmvC9pyTfrDA192669hob+zKN3WAb5DVt2JXxeQF5A3o8vRdBt6Ajyyh6vi485NHQAuDJHAMjNfn3wCYQGn+02eCtr1RWQb9m8EU2ZzXyubIcfM6gX9ezcll5l98t1m4uod5drqGj3fuNn+zbNYtwkk2nyF9WukfD5gXnYq3MniU0+d+baPFIdQT7CHQzaHp9oNSitHeYIvGngb2jzyssEV/9Fky8NJwy/yPrJvGty86sW/KjFhTL4OQiiBzqCvA72eDtzAbDP54xD2ly3yZv95OsxyON2pSRNJCCXoTSZCJ+7oSPI62KPtzMVuexdE/9miDUFkpA6DPI77AhRynorAQlr4K18da1dN5DXzR5vZ94U0Ft1u7RTd5jKCserXrMlHK96zYfvvdEN5CMsAR3t8VYnRkWyxCFstt54TSeLslDDXLA254s5Qy6w04MlSpL/EhCOV/9lrk2LuoE87PHqco02QrLZEbVRBXVb12Z3jeJurgMVidLM8VolCvDC8Zp6dry6lKRIQ05y88Lx6uQbEuJn3PxyuyGGoOLVuNF3cx1w/wR3qhecsW71Vc19/E836ldAD8o/ZIC7Anjd1pwb4820DjO4q9/dAnxVj+J4BfUfsoQYznTWQvK8Tl84FRgsGzxUdI8n7wcIe7F5hORr5aibXoNw/Obh1ibiaLDykH8S0Ank3abf80+KiVvK539nErLYq/4HYU7RaZ15JddM6vXLnCLAnskshfRZnb58cJ1EypYDS7cISNxeWmUHoyV7hIPVbeFmUl+5y4SDNRP5ybOJJaALyCtADNNhpZU1paM2f56DdY9wsFqZRL/KMMgLB6tfws6hdnQBeRW/3U+qPz+mWTdtXplqSi8r7ZHLSn4sAqttMMgLB6tVYUk5yxLQBeQLuMcLOEPzzbakWJR08LSJDTuwJ3HYge1F++i//+cD6tSuBd1z+41UqSIcZIh27mbe1D8xD+vdHOa3FnOyRn9v21o4VN1YtAzywsHqhiCljhgJ6ADyituycn4AACAASURBVLA7W8k2ENsGxN46mKLMIF+fNfnNib4PcxZ8Qy+98iG1admYfvnwaLrsUtxnEpD3GjsY5IWD1Wsh52D9OoB8GGPV2F0q8JtvwBnafJBJgXwpPV8CkD/64wkG+JlUr25t2rFzH/Xpfg0NyLtWQN6HWWOQFw5WH+Sca00EDfLKbRJheguzWPhKmw/6DkBakN+weRe98Ldp9ORDo+jrlZto997v6QE2z4D0Wsw13q5QAXlv5ZurtQcJ8jiUfJvzcs4IZ5DtKWhtHvFjIpwh97qc27EmH8PBeu5cCb0zdQHt2XeIHpwwiDX5/WWA3/KKhgLyHq9QAXmPBZyj1QcF8ipiIwAHNvkjOSD/ILR5yHloFNzRPhLmHATORQzyMRysB384Si+yFr9iTWwY+HvHD6ARA7vSruKDcvDq4UIVkPdQuDlcdRAgjyv/+VGNEj8Lc0j+fmnzAHdo6cj4HYxVkDM8mDZxTmiTX/zVOpr4QQH9xyO3UtMml1JJSQm9N30Rrd24g554YCQdOXpcQN7DxSog76Fwc7hqv0AewK40SmjvuznnIvG10ua95K+NsGyfjoI7TGHw7AEPLVJSm/zpM2fpH+/MpWPHT5bZ4PEAbPTPsjvlL+4bRvXq1BaQ9xAsBOQ9FG4OV+0HyANwYJI5yhlmGZBqIN56rnKiehWhEhr7E1FZQ3OHf74Cd7XELblQ5vD3IdChiwtloOLP2sa9Bnl1kxU+4jOjIK/MNYoTtTBrpZt4YOoWLMaNjc6NhDcEbKaoO9VbgqXLUG50SOqwLwG5DGVfZvJEegl4CfIRbh4sT4lAx0yVp8NN0PSScreE2vzccKlUdVkxgUlYA3fn0dXaJKyBq+KUyqIS8BLkQQBSzBkglChB68RFqGUuarRhmth87izOKZzeEYD2jnMNvBm9E91MrXgpCQerXqtEOFj1mo+s641XIK8OGNOFKsiVy1CJFo56mwFIw34OoLaSIFtsnPiJcw5sFoVWHoyWKQs1zH8LB6sNwXlYVDhYPRRurlftFcjDowMgZiU2PLR5aKDYEHItQUYAaZCL4JAUpq34w1LIBBtBJJrxO8AdcsPGYEV7N8tVmWzMHKyISgmSbeFgDWYFKtIQ8K8KB2swc5C1rXoB8nYv/WR7gDIriwebIXzacRiNBKDH3IAnFhuBSnCJLOSsDrGt1J2ojDqARXhJBe4AeLUBOK1XnrMvAcW1quj/oNWDgxV/C5OTfXnKE3ES8ALkYScGcEdsSBvAhZxv45lsLAq5Aeg7RwcHrb2maaAAf8jpQ852NXizvBKBfGk8YUlBSUABu4B8UDOQpe16AfI4cIXGaQews5U0xK1lE2+uAcDDVCPmGrckHGw9Yq4JVv5Z3brbIA8wgq3YrmtgttL/ebF4YA7D+cV1UW0esoZ2bzWVHbyWHBWOV6tC86NcuZrC8eqHnHOtDbdBXnnL9I0CkB15ZhuRt52xOylrdqGE7F6xKPPzHK9HhePVieC9eoZBXjhevRJuDtfrNshnAtRqg8g2nlevl5cydVkJFRF7GeqocLx6PTl26meQF45XOwKTspYk4CbIZ2pyUc/bNfVYGmiWF1K+9ji0tR7W4Ggsx+vadTvoV0+9TnUuqUlP/cc4atmiIR0/for++urHVLBwFY0fG6Fxt/a2LUpEs1z9r210/MQp6toZXXWWCj9bTQULVtOTj46iWrWqOaskzVN+tJGsCwzywvHqyazmdqVugnyERYkwBtBGECDLSYJrIJ7NBRIRJ/JJ9QxcLaHVwxXTWoCyo7Ecrwrk0cjD9w+hgQOuo63b9tDv/vAB7dp90DHIHzlynJ7/v1Opb157ivRu73jcfgCwH22kAHnheHW8OuTBpOvKRdEAmAEwyv3PSdWoA1f9YdOX5EwCEX4snzNcL+MvWMWGGk4C8p3aX0ENGtSh+ybcRIuXrqX5C1bRDz/8SD26taWO7Zob2v5zv51AV7Km/8rrnxq9RFmkKdMX04xZX1K1apVpzKhelNerHb321lz6ZE7pHS+8DYwZ1ZPmzF9B709dZLwpDOjXiW6/LY+2bCk26u4f6UjrNhSxxj6SNm0uNso15P60uKIBbdu219DkqzAdYXxbqAfp8yXf0qT3F9Lp02doxJBuxmZVoUL5pP9XfYlvw6u3haRfxprC8epsyctTqSTgpiYPMwFSslg1VmYCAIW3gXThEKzUlctlFGkI3qoA9olJQ5KA/D133khff7OJHv7ZEJr16TKqWb0qrV1fRG2vujwlyG/Zuoee+u1E+s2vx1KlShXp5dc+ocd/PoIuubhmjCa/6bvdNHnaYnrovsG0b/8hevbFyfTYQ6Uc5wD5B386mG6+8VrauHk3/fHP0+mBewdRq5aN6LU359D+/YcNkMebRaK2Tpw8TW9Nmk+PPDiMyvHq/uOfZtCQQV0MYvJk/3/hf6YlbENAPpe/QtkzdjdBHoHGMiXDADgVuFBP9sxQZiOBPNXFNLhcImHOf+RcxC6UMRyvylzzv385hmbPWU49u7elRYvX0vChXWnGh0vTgvwPTB/4/EvTDBNPR34b6BfpQJ2vbUUn2BZvNtfARr+ZtfZlyzdx3kjrN+403gwUyON3bCjxphO8USz4bI0B8seZ3CRRW7NmL6NX3yh9u1AJbw/VqlZO+P8Gl10cY+c3tyEgn9nik6f1kIBbIK9CGTiNqGiWhhtvBHpIV69eAPAjnBtzrsO5PYN8DMerAvnfPXM3LV+xiT5b/C1d3rge3Xv3ANbKZxvAe22HFoYG/cx/3nGBuaZy5Yp04OARNouspSVfrqM1324ztPqr21weA/JLv1pPb75TQD+5ox/VrVOLXvrLTNbeByUE+XkFK+nJx0bTRbWrG2YjBfIA4ERtFRd/z33ffMHh7HTepBL9HxtJqjb8nEI+eH2U21vLeTPnfZzBxSvhDfychCxsyy2Qd9P9UbkEZmLbz8KpcmVIlmzy0KQPM5/rfz37T8N+PmJIV3rhf6YbIN+7x9X07AuTadyYPtTqyoaGOaRRo7qGTX7t+h30KtvoH3t4OF10UQ0D2IcM7Eyd2rcwfs/r3c44eJ3JNntsAtDIt23fa9SHTSNek9+waRe3m9iU8t3W4oRt1a5VnV7660x6lM0/MBPh+Ql39jfqTvT/atWqJG1DNHlX1pxUErAE3AL5/KiWCE0x02Q1THGm7eTi85ZBvjZrzgDf8eMiZZo4QP6WET1oyozFNPPjrwx3yGPHTlLNmtUMkMfhpvlAdSjbwkdz+QrlyxvPwA4/ZnQv6skHuDCprGM7f++e11BR0X7jZ7PLLy071EVbZ8+eK6sv/lC0evUqCduqVLGC8f9pH35hHLzi8FcdyKb6f6LDXQH5XPyKZN+Y3QJ5t00sbtj3s2+2Mh+RAnk4mddncw3MApI0kQCba8SFUpO5yKZuuAXyboOy25tGNs1ZJmMxg3w9BvktmVQmz7orAbkM5a48pbZSCbgB8ioomRuHrmpe3PC5lzm+UAIS1kDjVSFhDTSenBB3zQ2QV6Qfmdx0jRdhhP8h/vLeLCzhePVGrk5rFY5Xp5KT5yxJwA2Q98IbRvnLv8CjUEHPLA1ICqWVQFmoYS4pHK9pxeVLAeF49UXMudmIGyDvlf08DHFs3JCf3ytPmWzMHK9VuBNh5ngNO02eIg05yfMgHK9+fyOyvD03QMoJE5QVseZzIRBc6xbHRsks/qeVMelSRgE9KP+QYcJRJN5urAm/xmkGd/V72ABf9VdxvIIGEFlxv/olS2knSyXgxhfabc8aJWpl69cpvny2gCNkHOZNyvx1zBZwjN+kwrZZZSlEhn9YmYK8lxeXnFIJejUr2WjmULLKdB14JfN09WabmUOAPd2My+e2JZDpl9trbbuQR4QM003QqezAsqREuFGDngxz++XKCTeqTvMhfdFLApmCvNf+7H9gcYHtqDSwSbDpPDdqiXCjBjsVsa0zyAs3qk4TIn3RSgKZgrxXnjVKSMo9E4evRwKUXOwlohLhRg1wLi5omkFeuFF1mhDpi1YSyBTkvfKsUUJyM4RxJoKPDQdQcmE4ACOY1hxmO3q/lO1o6FAOzjW6B1WtCk9FSV5KgEFeuFG9FLDUHWoJZAryXnnWmIXqRxvpJjE2sFfJhYG9tm/fR//93x/QvfcOoLp1a9Fzz02hu+/uT127OieuTtcp+bxUAgzyEthLFoNIIIkEMgF5Lz1rzN312iRkZXEokK/OhS/lg9cLojeuX7+TnnpqIv3617fQ9de3LKtz584D9Oyzk6lXr6tp+fLNBlfq3Xf3o27d2tC6dUX0q18xX+pzzJfKsdlfeSXKl3pfNGxv9M2gYUPmN20R5Td9chT5HQLXioCCLMMgL2QbQU6AtK21BDIBeS9i1iQSlhdhE+xOSlqQP3HiNP3jH3Pps8/+RSNGdKUBA66lOnVqkgL5Hj3a0siR3ejddxcStP4nnhhJO3bsSwryW7fupRdeYMKMB5jftBXzm74W5TcVkL9g7gTk7S5nKZ9LEsgE5P0CX7/eGFLNO2K8tOHcjXMH1uR/mqjw6dNnadWqrTRjxlKDCOPxx5nE+pKahiZ///0DqV27pjR/PlPYLWCeUgZrlEmmyS9mbtV585j67kmmvruIqe9Mz4kmHyt9AflcgiwZq10JZALyfro3BmWXh0EdbqLYaJQ2v4NBHm8xSdPJk6fp5ZdnU0VmKRo48Dp68cXp9OCDg6htWyanLlxNBQWrDZDfteugYeJ55hnmS40z1wjIW1/KAvLWZSUlc08CmYA8okPujoKg15ILwi6v3lSO8uDQ/ibOIFlOaJMHeE+ZsoR++cvRdPHFNeill2ZS8+b1qU+fdvT7309JCPKHDx8ztPxx45gvtRXzpf4xypfKNnkx11hfUgLy1mUlJXNPApmAvJ/atV+mIawAhDn+O2do8e9EAR5Aj8tQSQ9eYZOfOnUJzZ27go4cOW6A+1139aWjTIgNIE+kyVetWpk3BuZLncl8qeyFU8aXGj14nT37G5o4sYDNPM2oceM69N13e4w3ADHXxH5RBeRzD7hkxNYl4BTkG3ET8JF/hjNCAnud/PKXVwCP8cFM83V0YGldKN0WALx1nntusmGTv+qqxvTRR8tozZpt9Mgjw6hGDUQGlqQkIC6UshZEAskl4BTkgzgMLYxuKDgL8CKZNfh4lqu0l6Hc7pD5zWDv3kPUseMVxptBmzaN3W4q9PXJZajQT6EMwEMJOAV5P80navgA91acEXrYi6Ti8CR6O5GwBl5I3KU6JayBS4KUarJSAk5BPp+lEYlmvwQD7fqJKMjvcrlRjAWcsjhgVYe88U0IN6rLQs+wOuFGzVCA8nhuSMApyAfh7aLOAdzmfYWZBucL8BRKFe2yLNQwlxNuVD2+H8KNqsc8SC80loBTkC/gMX3I2Sv7eDKRKVJvN0MPw5MGF51ggtqQYq6UycZvblSnc6TxsnOta36Shgihh2vTJhX5KQEnAALNFyDvtkZtZdxum2xUfVbHooDea25UNS/m+XEyV1ZkGtYyfnKjCjVfWFeJ9LuM59OOKILwrFH9UyabVLZzq2OBHzy0+OWccehqNcUDsNvgm2ojsdrHXCznBZG3nxtJLs6ZjNkHCTgBKLe1abvDhInoOs597T4YVx6mH2waCFHglJDEifxSdTsok1CGogz8cS9NKX6ahAIXpHQg+yTgBKSCcJ80S169SWRyEUu5Sz7JFRdqNK1lh7tHhEdWo2nha9DCI6vVfEhnrEvACcgH4VkTP6JMDmBViGSELPD74DjdzJS5aTLI701XWD73TwIM8sIj65+4pSUXJeAE5L2m/LMyvAgXgl+71QNTVSfs8Ngg4EXjpoeOlT6nKxNz4YpBfke6B+Rz/yTAIC88sv6JW1pyUQJOQN7PwGSphqps8+O5kJXLUTDzYGOAP/zPODu1w7so/piqYkInMMhviW8IPLLzmS1qapRHdhDzyI5gHtkqHvDIlpSU0L9Wb6MTzFfbWSgMYa4RHlmvVr7U66kE7IJ8kJ418YKAKyeCowHgU4E2yuGmLMw00OB1BHiMzQzy9RnkL6AY3MGMUi8wj+xPmEe2DvPI/pF5ZMczj6wXIIxImi89P5X69G1PvSPtPV2EYaicQV54ZMMwUdLHCyRgF+SVPRvxY6xoz16LPMIN5Ef7gp/my0zwwFGXnAD0brhdejkeBfJGOONEIL+RI1P+lklGHmce2WtNPLK7mEf2RQ5n3J15ZFcwj+xh5pG9g3lkuzCPLBI08vcmLaCt3xVTJ35u7Pg8atykHq1fu4N+wxyz/8Ucs1cwacnrUY5ZPDvpjfk055PSIJxjx0fo1nG9vRy79nUzyAuPrPazJB1MJAG7IB+0Z02iMcDODgCvGQV7xH7H/1SCH7zaCHReBWlB/iTHrH+LeWQ/Zx7Zocwj2495ZC9hHlkF8l2ZR3YY88i+zzyyRaz1P8I8sgcPHqH/y6Qlw9ms061nW/po+lLauL6IfvbIUCpmZqpEID+B49mD3Uo0+fPLRUBe56+O9C2VBOyCvA6eNYnGA009whnmJAC8GeShjsLdUoc3j1RzAZ99qN7tOHdgTT4pj+y/mEf2I+aR3ckcsT9nHtmLmUcWmvy/MY9sW+aRXcB8sIuYR/YXTDCy4utNVMhcsY9yXPrazBW7bese+sPvPqCHHysN5ikgbw0gBOStyUlK6ScBuyCPcAYLopqxfqOJ7REAX5lroOXraq5BP5/mDJBX2vwOBvm0PLL/iPLIDmAe2T8xj+xPmUe2DfPIfsZUhAuZRzYdyJcvX94w//wnc8yazTWiyV+4tAXkdf+6S/+SScAOyKuYNbqCZbIxot+4/DSUs04HrwB1HAhHOMPjB3IFj2wR54Q2eYD3DOaRfYx5ZGszj+zfmEe2KfPI9mSqQZhkEoH8D98fvcBcs3njLrr/4SEGNSHeAG5ljtkrmWP2z8wx27BRXTKDfK+8dsbBa/nydpZK9n3hBOSzb05zZUR2vrk6edY4mR/0H26X6bxxnNRt9xkVNwfyh98+AN6STX4G88gWMI/sUfZ+AbjfHuWRBVgnAvmaNasaB69T3ltEmzbsNA5e8UzDRnXo9OmzvGkspo+ZYxYeOopjFiBfrlw547PpkxfTqDG9OPe0O8asKi8gn1XTmVODsQPy6tAVMWN08zG3Omk6XIZSAB/vr5/WhdLqIKWc+xIQF0r3ZSo1+iMBOyCfz12CNpzSVuxPtzNqJciwBskAHgNKexkqo1HLwxlJQC5DZSQ+eThACdgBeZgVoH3aCcsb4NBSNh1EgDKcDbwdBXNckY9/G5KwBrquFu6XhDXQeHKkayklYAfkdQln4NaUYtNqyBm+hH6Yn6wwUAmPrFuz6049wiPrjhyllgAlYBXk1aGrbqF5MxGdukSFzQvj8jKp84x04ZHLQg1zZ4RH1ssZsV638Mhal5WU1FACVkE+aKIQr0Rnl/7PST/UBglO3Pw0FSiTjfDIOpG0N8/4SRriJfmJN9KRWrWXgFWQh+shNN+wH7ommhC4L7bijMBlqYi8nUwm7PAIzWwn8qUCeuGRdSJxd5/xk/5PeGTdnTupLSoBqyAPoNrIORsOXeMn3xzN0u0Y84piEOYaOxuImpf4n24t3FQbiVttZGM9wiObjbOa5WOyAvKKPNsuQUeYRBfhziLWvJu3ed3y4LEyR3ZkHZRJyE4fdSzrpSnFT5OQjrKVPnkoASsAogAQWq4dbdTDbntStQLldIejVhoP0hc/Xf/KDneLhUc2nax8/byB8Mj6Ku9cacwKyOezMAD0yNmeYF7B2UMmG5oCeCsHrUHIs8xNk0FeeGSDmIEkbTLIC4+sRvORLV2xAvJhijyZ6bzAPg9/dvjPw62ylDXDWsKz90U3CF0BPubCFYO88Mham1tfSjHIC4+sL5LOrUbSgbyK9ZJN/vHpZlgBvRr7K/xAustSiHAJcw+efYczvJF0TDGhExjkE/LILmAe2ZnMIwt+1wHMIzuECUcqV6lIa6Ocr9d5yPm6m1mu/sTB1u7msMm1alcv+701h1DO9sQgLzyy2T7JAYwvHchnQ1Ayp2JVYwfA40B2PWewTCHlcUasekVQgsNpfIbDW53PLWKCoDHIX8Aju5MZpV5iHtk7ojyyf2Ie2bHMI9v66svpr8z52pM5X3t4yPlqBvlcAHbz4mSQFx5Zp99WeS6pBNKBfDbFq3GyDADieIsBX6xKAHEz8xT+r6t5Jn7MCuQNHtlEIL+JeWSfZSKRnzOPbMcoj+ypU2fobeZ/nR/lfL2FOV+Hcehhs8afN6ATjbo9j7ZtKabfMm9s7/4daSNzyLa8qglVrlyJxnP44nNnz9Ebf/2YGjSuQ0Nu6UFfLV5LUyct5JDHZ2jgiG7Ul8lPDuw7lFCTV1p9V+axXRXlsb2NuWivZx7bc+dKyvpyWcM61KxFAyratpceZGasmrWqOZn3QJ5hkBce2UAkn92NpgJ5Za7IZtdJq7MLMwzkodimZkb/Vto8bPiw38NMEwZNPinIg0f2XeaR/YJ5ZAcyj2we88hezDyyiF9v1uS3bNpNH3Gs+QkPDS4D5vuilIIA+QkPDqbIzdfSWqYqfO/N+QbgnmEw/9sL0+nen8O6RfT+W/Pp3keGcex6flViwpIBQ7pQ42aXpgT5LsxjO4h5bKdFeWwfYB7bPcxV+7cXptHdDwyiK1o1ondem0MH9x8WkLe6uqVcVksgFcjn88gjnOEtks4mndVCsjA4yAg2edAM4u0HG6NuSW1UjbljzTh3YE0+IY/sGSYT+ZbBeTbzyO5iHtmfMY9sk2b1Y0C+pKSEtm4uppXLNtGKZRtpM78BPPXcBGPMAHn8DnPLj0dP0KvMYNWlx1WGxr7q680GsC9k4pO3X/00RkZ4Q+ja++qUIH8X89hexTy2i5jHdgnz2GLzWMU8tp8xj+1DzGNbi3lszZ+JJq/bMpT++C2BZCAfVqo/v+Vnbg8ygx3/ds7Q9OFvr0NCv9AnZPyuTDY7GORThqk4dfI0vRXlkR1+Wy8DrJVNfvnS9fT+mwU05if96JK6tYzPcFgaD/LYDD6ZvpS2fVdMp9ns0+H6K423A/xvNZtd4k0qyQ5e4w9hFzMV4ufMYysgr8MSkz7oLIFkIJ/LB66Zzpfyk9cB6NWmA3DHwTA8fxCe4hDnhDZ5gOdHzCP7cJRHFuB9OfPIDhh6A/2dTSLdmfMVB6+fzvySli1Zx9rzKNrB9m94xPySCcHjQR5/q8Nc/P6L/7iVGje9lP61couxMdz36HC6+JKahrll7IT+VKde7ZSaPDYSvCGYQX7v7u/FXJPpqpXns1YCiUBe2eLDcpio4+QEfeMVoA6ScPQD4A7ff5wZpD14hU1+FvPIwpwCO3x35pEdw5yw1apXYfBfTB+yHX44c7526dmWJrG5ZeO6IurW+xrDrNOVfzZhm7rZXIPJQZ1v/O1jqlSponEAW7lyRTrLh7A4uP1k2heGGWcY14nD273F39sGefStcPY39MHEAjblNDMOdrd/t0ds8jp+M6RPvksgHuSVjzg6gqiMYot3PiVuxa6x2wOzn398iIa0LpR2G9OhPDyC/vzcZMMm3/KqxjT3o2W0bs02w/ZfvUYVHbpoqQ/iQmlJTFLIpgTMII9Xe7g9gKwC7927bNYlxS+UgGKf8iKMcSJ5K4CH3z48fWAyMqe0l6HCOInmt4/9ew/RNR2voFv57aNlG5wxhyfJZajwzFWYemoGeTAkIbkRoCtMMvCyr+Ywxn68GQHYcVEr2Q1lCWvg5WxnWLeENchQgPJ4QgnEa/Kw4cINcDxn0eTdWTSKGcrrg9h87i7exNJt0sIj6868ulWL8Mi6JUmpJy3Io4DY5L1ZKFY5Xp22ruq3Eg+/LNQwNyY8sk4l7u5zwiPrrjylNpMExLvGv+UAAEZ4hEzCGCfqrd3Qxspk4yePbLrwGf7Ngp4t+UUa4iXxiZ6SlV4ZLnWJkvjJu7848JaEg1h80WAOc8NzyS7Aq1EpoPeSR1atLfMaE7C/cF35xSMrHLLuf6dDUaPcePV3mnAHARo9zjsyPYgFwMMX3g5JuHm08SDsJgCn2kT8lXj4WnObR9avTSR8ks6RHqeLXQNPjeEuaZ05ItK0wzQDPbxgnBxwKw0ewdAy3SzQYS8A3k9zUFqhh6SAV+YUv8xBIRFzbnUz1ZdbolB6txYU0ONLjVAD0O6tJHjqwJSGn7iRDJdJN8w+Vtq2WqbsYHezcMhalZkv5a4UDllf5KxbI+k0uFyPJ+/lfOHCEm7F4m0J2jyAHpp5fKhilGvFGQe2APejnDEvVjcGL8eQqO4yF00GeeGQ9Vv6KdpjkBcOWY3mw6+upAN5OYD1fiYA3AB7MxGJAnrz/xS4Q/PXTXtXUoq5bMUgLxyy3q8fyy0wyAuHrGVpZU/BdCCvTDa5xPEa1OxCY4e8kUFGAiISM8gD2AHwuoM8NHnQMdVjkI/hkEXAs1eZQvBfHGJYpSZXXEY/YxYqpL9zJMvxHGWyZQo+V4QuXs9csyeZf7ajh1yzQS0CL9tlkBcOWS8FrGnd6UAe3S6M5nxNx5Dt3VLgDy0MfvYK7HU018QEQGOQj+GQVSDfnXliu8bxxBYzgbcVkE9VR7YvhEzHxyAvHLKZCjGEz1sBeYA77MZ9Qzi+bOsyTDvwpgHYI0wCGKh0Mt0okDfoBZ2CPCbtWWaX+jWzSzW7siH9k/llkUYzp+uUN+bTgijX7AhmkhrMXLPLPv+WZka5Ym9krtg85oqtxOGMJcVKgEFeOGRzcFFYAfkIy+V5zm7f1MxBcbs2ZLddKN3qmCWQN5trANRDx/UmsyafDOTHciz6k8xWBZOPehvYsmEXTWWu2LujXLGvMVdsP+aKvY7pBiUJyMsasOYfDXPBjKjWCK8OSXpIQPHKunGxyq0R4W0P5wh1ObdjTR6Ug2XJqrnGDsjPYRrBaKNVgwAAIABJREFU9+K4YtXG4dagsqUe0eSzZSbtjcOKJo8aYRqAxwe8QCTpIwEdqAbRB5jzIlGxYE0d41zEID/OCciXL1+eXnxqIj3KdIJmc00iTR4gjzeDnzINYZhIu4NYQgLyQUg9+Datgjwu3cBXG7dfJeklgaCA3uz6idAKhZwXcP6Gc0Y2+Zq1qxuHsMPG9aHmrRoSTDANGtUlM8h3Za5ZHN6uX72V3mCu2AnMFXsRc8X+P+aKvYW5YtsycYikWAkIyOfmirAK8rDHI04KQN7JNfzclK5/o7YTajjTXiHQGs5oAPIAd3j5KAYqSzb5dN41zVs2otnMJztv5lfUid0kjx87STVqVjNAvly5csZnnzDX7CDmhR04ujt9xlyxc6Ncsfhfb+aKLV8BnpySzBIQkM/N9WAV5BXxhfjL67tO8rlrVkhDMhlBhB9+mjPWDcA9/owmpQtlJg3Ls5lLQFwoM5dhGGuwCvIYG+gBrZBShFEO2dJnRf/3jEm7dmtsipgcZzPJAquZQf6Cy1BudUTqcSYBuQzlTG5hf8oOyEscG/1nWzF74bYsfOjjibydjADeMnhLwE/ctsVGkixJWAMnEvbpGQlr4JOgNWvGDsjji45LOHL4qtkkxnVHAT1AOVONHmcx93HGOsH8F1oYunDIWhCSj0WEQ9ZHYevYlB2Ql2BlOs5g4j4B6GFegY3+a84ws+Gn1QSPHYA77kgsj9Zl9WZtWahhfk44ZK1K3NtywiHrrXy1rt0OyKvDV1yrtwMYWgsgyzuHjRnaeM3onMHktpFzIg8pzK/yd1fg/ncHc61MNmbSkKpcD+IMiMtLMAtOkYac4OaRT3E+zRlavldEJcGMVFq9QAJ2QB7aYQFnOXwN10LCvOHmqQJ71XscoCJ8Me4/oIxK8HUv5JyJPV8dwIJDVoE7AF5tAOGSYLh7q4AcQK/A/mz0dwH4cM+tpd7bAXlUiC8/cr6l2qWQThIAkMNODy0dB7MIZ6z+B01fJTXHYJ5ymhKBPABfUnASUMAO042AfHDz4HvLdkFehbeFGUBSdkkA5ppINGMTgKYPTxq7pjkx1+i3LsRco9+c+NYjuyCvfKU7+9ZDaSgICeDgFRs5wB4gD7942wevq4TjNYi5S9pmB+F41Wo+/OqMXZBXcVIkvIFfMxRsO7DjA+xhu4U7ZqGF7pS5UDLIC8erBYH5VYRBXjhe/RK2Ru3YBXnxsNFo8nzqivkyFLxzcMkqWYq5DMUgLxyvPk2SlWYY5IXj1YqgsqyMXZDH8CW8QZYtAovDsR3WgEE+huMV7ZxgbtZFs5bREg4qtpcp/9p1aUX9OcjYldc0NYKPpUp7uPw/ODrlbcwD2yIFD6zF8eRcMQZ54XjNuVm3RhoSLxa41sFOm5+D8sr1IUei8w7zDQ7hEebAnGIClDHIx3C8nj51hqb9Yy6dOX2WhtyRR7UuqUHfLttEM98qEOD2YWUxyAvHqw9y1q0JJ5q8eNjoNov+9gdul/C6QYgLXKrCelDulgrkjXjy8SC/Y9Nuep2p+37yxEhq1hqenOy4fa6EPppYQD8eOUG3cCjhHZt304vM7/o487tezvyuk6P8rvjs4L5DZZp8DY45D63+2l5X01omDTnyw480nDlgO3SDZyjRqiXradY7C+iHA0cob2gXunF0D6pYqQJ9w3yws5gP9szpM9SX+WB75hAfLIO8cLz6+13RojUnIK/CG4iHjRZTGFgnzKTiAPtCzrhItYJzQpD/qnA1Lfn0G7qbWZwuqnP+/hX+/1XBauP/e4r22wL5Tj3aUr+R3ejjdxfS7u37jA1kf/H39NaL02nMzwZS/cZ16U0mEukSaUeNml3Gbw3z6Y4oH+xbTEaSx3ywHXOED1ZAPrDvSqANOwF5IRAJdMq0axweVxHOCImAhDX1I+ci1uRjOF6TgfyX81fRsgVrHIH8rfcPpJbtmpK5jm+/3lS2adSoVa1MYAVMFTgljg92CBOJD2Qi8VxIAvK5MMsXjtEJyIuHTW6uFSuj7suFYC+pw7k9g3wMx6vZXNOw6aU0lxmerr6+pQHwhw4eMTRsaPJ/Yn7Xh5jf1Yq5Rh3Cmt8GAPJL562kCU+OppoX4aWiNAHkYdrBG4MZ/K0MLBvKCMhnwyzaH4MTkFcxbOBKF88MZL8H8kQ2SSClTd588Dr0zggBjCeyyQTplvtuprxhXWjvroOGrX0Q87s2ZX5XmFTqM79rMpt8IpA/sOeHMnNNkxYN6L2/fmzU1ah5fXrnfz6k8cwHW5v5YGHGGcF8sG1yhA9WQD6bvmrWx+IE5FF7IWd42aQikLDeCymZLRJICfIY5LEjx+nz2cvpi7krDRfK5m2a0KmTp2gwe9u0v6G1cRALDX8B87u2Z37XE8zvWp35Xe2AfPWaVWn10g300duFxsHrDf060KCxvalq9Sq0mF03C5gPFgevA5gPtkcO8cEKyGfL18zeOJyCvHjY2JNzrpRO6UKZTAiHvz9qmFLyht1AF9c1B8TMFbH5M05xofRHzrq14hTk83kgOGiDDVaSSEBJwAzy9RJdhhJRBScBuQwVnOyDbNkpyIsbZZCzpm/bEtZA37khCWug8eR42DWnIC8eNh5OSsirFo5XvSZQOF71mg/fe+MU5HFdEW4RiEyYCYOQ7wOWBj2XANYU2KBA+Sccr56L21IDwvFqSUzZWcgpyEMaugcqy2Rs2Tnb/oxKmWwUx2sVbhZZOF79kX+iVhRpyEn+UDheg5uHQFrOBAjhIw+OUJ1YotR44n8GItwcblQBPUw3oP1TB7IwHWSy5nJYpI6HrnhcFccrqP+QhcTbsUjD9WAmXzj4yIM5CGEOdEgKWAAqyAAYZKRMxqnD2MLWBwXmABb8buYUFfLoYGZTyT3+ZzC9kVZ9k0Am4KeTh028iQD2YDER+LaMEjZkNhHATHCK82nRIAOdFNlgAxV/MI1nAvKKChCaPEifg0xlh31fCK9okPNwQdvdhFdUq/mQzuSeBDIBeZ3cKMvc9hjkhVdUo3XMIC+8ohrNh3Ql9ySQCchDWjp42MRcwGGQF15RjdYxg7zwimo0H9KV3JNApiCvAxVgzFV6BvkYXlEExHqb2YjWc4hZpCrVKtPVXVrTYGYRuqT+RZZnfB8H03qLoyOOZn7R5sIvalluDPLCK2pZWlJQJOC+BDIFeR0ClcUExWKQj+EVVSB/fd/2dF2kPR3af5g++MssanxlA7rp9jwqX96aCATknS0+BnnhFXUmOnlKJOCKBKwhXPKm/p0/AvtPkFSACuQNyrl0II+hzHn3MzrEIWg79r6a/v6fb1Hn/h1p27oiuuuXo+nYjydo9qQFtOu7YmrDhBYDx+dR/Sb1yAzyza5qQptXb0tY7tzZc7SUw9nOf38R1WtYhxpzPPPd2/bSeCaq2AtCDOYv/TnzlzZm/tLpUf7SEcxfWqFCeVrJ/KOfRvlH+zD/aLcs4B9lkBdeUVe+qlKJSMCZBDIFeeVhM5ybB89nEMkWyJs1+dadWtBf/uMNNsEMpm43X0t7duynt/8wlfoy6XOHnm1pIYe/3b6+iMY8MpSOHz1RZq6pWqMqTfz9lITlDu45RO8wGcXoBwbR5a0a0czX5tAP/PaQDuR3b91LHzP/6G1R/tF3mCyjF/OPtg85/6iAfBBfCWlTJHBeApmCvA4eNhgDNptmnLuzJh/DK5rIJt+pTzsadFdf2r/rQJlmDTv7chBKM23c+Cht3O6te+iN331A4x4bTjVqVy8D+YPMPJSsXPxny5i/9Bumt0sH8ks+/ppmxPGP3sz8owNCzj8qIC9wIxIIVgKZgjx6H6SHDQAd3hsImAY3ynUM8jG8ovE2ebO4t67d4SvI72Nqu5eZv/Q+5i+NN9cA5HE4jM2guol8OtjlkXnrAvKZy1BqEAlkIgE3QD4IDxvQBz3NOcJ5OedXOa/lbMkmrwQWD/LF2/ddYIbZsXEX3frwEDbXHE9prlHloMknM9f8ePiYUccA5i+9nDlHYZK5lPlLYZNHX957aSaNZf7RWsw/ijqGMP9oq5DzjwrIZ/L1lGdFAplLwA2QD8LDBsHRWnMGmfg7US3e8sFrMpAvKSkxDlTnvbeItm/YaRy8DmazTr1GdRIevCYqh4PXL2Z/Q59MLKAW7ZrRpY3r8CHuHkNDr1y1MhUyf+ki5i+9hvlLj0f5S9XBKw5sF0b5R/sx/2jXLOAfFZDP/EsqNYgEMpGAGyDvdwwbaPCwwT/DGW8RKV0oMxGOk2e3rd9JE5+bbNj1m13VmBZ/tIw2r9lmHKhWrYFwOrmVxIUyt+ZbRqufBNwAeT9j2MD+/kRUg4c2j5TyMpTfIj914jQVTl1CX81dQd/vPWSYWwby20CzNo397ooW7cllKC2mQTqRwxJwA+RhNgHgPsm50ENZ4nD1bc4bOZtj2EtYAw+FnmnVEtYgUwnK8yKBzCTgBsijB3542ORzOxHO0ObjffKFVzSzdeD208Ir6rZEpT6RgEMJuAXyXh++Kn98tKPaMg+5LNQw/1N4RR0uBpcfE15RlwUq1YkEnEjALZCHlp3Hua+TTlh45u9cpg1n2P+PJCgfFGmIW/KzIILQFfGTV1TIMEK3PKTDfknALZBSB6JehDdIp8UrWSmg95r+T8nMLDu35OjXvHvdjp+8okJr5/VsSv2hloBb4KSA2IvD13RafLzZBn8nAmI3JirVRuJG/dlahxe8on5uJNk6LzKuHJCAWyAPUXlx+AqPmhmck9niU02Rm2NTGwfqrMS5MmfhkbX2BfHSlOKnScjaaKWUSEAzCbgJhF4cvuazvCKck9ni/RRn2eHuXOGR9VPuadu6UXhk08pICuSuBNwEebdjyystHmEL/qDBFJW5aTLIC4+sBhOiusAgLzyyGs2HdEUvCbgJ8tC4n+eMQ9gNLgxTbRpeHOba7V7MhSsGeeGRtStBD8szyAuPrIfylarDLQE3QV5p3ggapkIOOJUOokzCFr+Ac77TSlx8LiZ0AoP8BTyy7zOP7EYTj2wb5pG9iXlkz5w+Q+9y5MlhzA3bLI4bdj/zxqrPEK8+WTkr40BwtS0cXO3U8VN0FQc/s5qcPme1fj/KMcgLj6wfgpY2QikBN0EeAlDgDs0qk6SCnumgxWMcMUHQGOQv4JEFyHdiHtmOzCN7mJmgpjOPbCPmkW3PBCXvMYtUIpA3C8gM+PGbgRVBIm6+uQ9WnkEZp89Zrd+PcgzywiPrh6CljVBKwG2QV/7yuBSV6NKSFSEpLT4+Ro2VZ70qo0DeCGecDuTRiQLmkT3MPLI3DL6eJr84nZqyFr/t2+109vRZGnjPjYa2nUyTb8ocstDK5zPX7G7mmm3FIY/7M9fspcw1e/rUGVrE4YoXz/iSqlSrTHkckrhDXjv65LW59NUnXxvj78+MUi06NqdXmE/2Wuav3cH8tWOeHEm7NhXTAuaePcnafmcOY9zrlp40962CmOfyxvSkNcw1Oz/KNduTuWY7a841yyAvPLJerXypN/QScBvkVbCyZ1gyCAPsJCkt/mf8cClqBZ9sgXwiTb4dc8b2HNXdAO7vi7+nkRx6+OgPRxOaa6oxh+w/WfvvzVyz1/Bzi5lrdgdzzY5irtmDxT/Q68wuNf43Y6lipYr04cuf0K2Pj6CaTDRi1uS3MQkJQH4489d2Zv7aXZuL6XOOjjnsocF0aN8ho93RTGuIjcP8XNGGXTSHuWZHcf/w/jKFiU26Mdfs1RpzzQrIB/8FkR7oKwG3QR4jzYQpSkctHmOCnLpw7sq5A2vyPzVPqTJ5mG3yMNMM4BDDYJQCoA69fyA1b9eUVjKP7IqC1axZj6JjzBSVyCb/A7NLLWeu2ds4Jn2Ni6pTMXPNvsNcswDl2nVr0QfPTzP+14LDGF/brwO17tyKTp04lRDk73tugnEWANv7bgb69cs20YZlG3nT2En4LB7ksaHMiuOaxZtBX425ZgXk9QUY6VnwEvAC5OEVM5QzTDZ2k9Li3fLQsdt+ovI4UAZRSWfOcKPcwSAPv/2ylMquHW9rzxTkAdgwA/3r87X07ZJ1tIUJSe5krb7p1ZenBPm1S9fTnDcL6Kaf9DM2iilMNYhzgkQgj80Km1BYuGYF5N1Y5lJHtkrAC5BXIQ7smmyUd86HLOx8TQQO8xPCKkBO73JGPHtLNnnVfycgn8hcs5O5Zkcw1yw0eGjat7BWX/OiGvQeH/h2HdKZruzUwgB52Odx+AvzDsw1SpOHho5NAeC9Z9te+ie/XfyECcUVyKvntqzeSlN5Axgd5Zp9n7lmb2au2Ss15poVkNfk2yLd0FICXoA8BorbrzU52/GyUTFqEsWLD0J4CuB3c+Nw0fuRs+WD10xAXh28LmCu2SLmmsXBK0w/dZlrFhyyXzMXrDpA7T60C/Vi2335CuWNA9nPJi+mPnwYC9OQGeQP7DpobA7b+RC2Q+9raF/RfmrPP3Ewa36u9+juRv2fR7lmcbB7veZcswLyQXw9pM2wSMArkFfavNXD00S0fkHKEGcD2HTwE307yhmmmmqc68d71wTZUWmbSFwoZRWIBJJLwCuQR4s4gAWDE4A+VVIcsTqZadRtW7VJpbwMJQssWAnIZahg5S+t6y0BL0E+wkNHmINUESRv588BqMs5m3lbg5Saegsxx8yRsAZBzkiatiWsgcaTI10LXAJegjwGp8wwCDAGTV1dkAKLFD4DoOL/+Nzp5Sm3hZgsfr3wyLot6czqEx7ZzOQnT+eIBLwGeYgxnzNcKgHiCFwGYEfCgSa05Uzj3Lg5ValYqMpCDXODwiPrptSd1yU8ss5lJ0/miAT8AHmIEp4qsL2Dp/W6qGxhrwfII+uSsCFFon2Nf7NQJhu/SUP8miNd5sBOP/wkDfGS/MTOmKWsSMCWBIICEAApzDUA/ELO8KkP2lxjJX69AnrhkbW1zDwp7Cf9n/DIejKFUqkfEggK5NXYlM0eMWrSeeF4LQ+rkS+VzOJ/utW/VBuJW21kYz3CI5uNsypjylgCQYM8BqBcKOFyCY0+qIT49Yh8CW8fq8lt+QVlErI6Xl3LeWlK8dMkpKt8pV8hloDbIOVUFEFfhopwx+Hu+STnQqeDcOG5ssPdGSUzD7tQn1ThkgSGlxvWjqv6gTPm5QRnHPp6ubm41HOpJtcloAvIYx7gT9+K83jOOJT1M8GFE541APsgU5mbJoO88MgGORNxbTPIC4+sRvMhXbEuAZ1APqgAZQhdUMA5aMLwmAtXDPLCI2t9HXtekkFeeGQ9l7I04IUEdAJ5jC+IUMPqTCDo8MYxoRMY5GN4ZI8zvd/U56fQ5iiPrFoMEY713ntcHy/WhtRpkgCDvPDIyooIpQR0A3lo1TiAXc/ZL28bXMZCuzEx4gOYTTPI12eQj+GRVSDfvm8Has+hhCX5KwEGeeGR9Vfk0ppLEtAN5M3avNUIlpmIQpmIXuBKgr55q0DeCGdsB+QRfnjFnG9o0fufU52Gl1CDFg1p77Y9NIqZpapUr0LfMmfrwihna7cRXem6gdczS9Ruev1X/6AJz91DDa9sSJ++MtuQ40333Wz8XMxhi7+csZQqV6tCvZj3tdOAa41wxrmaGOSFRzZXJz/k49YR5P3U5pVXz3CeR78Pe+OXjiWQjzfXAKQrMPhOe2E6DXpgIDVq1ZjmvDaHDu8/ZID897sP0nwm6x4W5Wyd8cfp1GXIDVTjkhpJQX7PlmKa+NTbNNbgka1AnzCP7IjHR9KlTS8N+XJ33n0BeeeykyeDlYCOIG/W5r0GX/jGF3PWIQIm5qIx5+6ce7ImD82xLKUy16xm3tiVzAk7mkG9OnPCrpq/itYsWG2A/Kr5K+nTOM5W2PGbM9NTMk0eBOPTmGVqz9a9dAWX68A8sq2YR7YCA36uJgH5XJ358I9bV5BX2nwhizjfIzEjng5MNLiAhXOAoBM4ZOGrfxHngwzy/dwCeWj/APxqtcB5Upp2Mj0gtPU7mAIw3lxTsXJFOsI8smvZzLOOKQO3MY/s2N+Mo9ZdIbLcTALyuTnv2TBqXUEeslXEHV5p86r+vtxW0HFzlIcPbtz+H85n7djkdzFFYDJzTfF3xTSTOVuHPzqMal5Si8tNpf4TbqTa9WrTZOZ57cOeOQ1bNSSYceo2qmvY5Hes3WFo/8OZR7YG88jCq6fzkC50DdMF5moSkM/VmQ//uHUGeSsBwzKZAfjGL+Ccn0klLjyr3igQV/+PAHjOSQ9e423y1/Mh6o3/NoBWF6yigokF1KxdM6rTuC7tYXBXB684lP1i2lI6c/pM2SFqybkS43D1q5lfsobehk4eO0HValYzQB4HrOog99Txk9Rl6A3Ug3lkK1VFAM7cTALyuTnv2TBqnUEe8gUAg2AE2ryb2rbSnIMOYwCz1NucMQ+46QuycINHNl6TT7XYYHqZ/NwUtsmPosZXNaFlHy0zTCw4bK1So0o2rNPAxyAulIFPgXTAoQR0B3mlzaeiEHQydIQxUDHunTzv1jPq8hfcRUGBqMjC68VfhkrV4OkTp2nJ1MW0Yu5KOrT3B+OwtO9dfalxmyZu9TPn65HLUDm/BEIrAN1BHoJVMW3c0ua92jjsLgJo8fDuUSYjCWtgV4I+lpewBj4KW5pyVQJhAPlUlHxOhOH1ga7VPiWKXy88slal50854ZH1R87SiocSCAPIu6nNx2vPHoo2ZdWqHzDRmOPXl4Ua5v8Lj2xQsxPbrvDI6jEP0guHEggLyLulzZtt4GCjCiqpg9/40A3ZShoSlnWWaD1kE2mIxL8P6hsfYLth+vLls5zgaeM03rzSnuGLHvQN11QHvwroveaR9XrZqbVlXmNhWm+Qj588sl7Ph/DUei1hTesP05cOB6a4oeo0QqWyxfsR+CzVdFuJXx8PkGGaJ4w91Ual6VfBUre84JG11HAGhbJpo8pADLn7aNjAwylNoDL3BE0MgpVmN3592OYoW01OYTZ1ZJPJKXfR2uHIwwYgGCbMNkM5W405A3/4v3PezRmbRNBJFx99r+RQdng8o2Se8NR6JWUH9Q4v1194ah3ILeyPhBHkIXOYbQDeAExo58mSAniME3b4DRpM2LJon9H3bEwmntp5wlOr0QwzyAtPrUbz4VdXwgrysGvnc8ZBLLxkAPq4VGROAPXbOesE8BHuDyJNBh1Owav1FXeha57w1HolaQf1MsgLT60DuYX9kbCCvJI7Fi2AvGH0HwB8bAAqJi6AHxpz0IQgqr84/IVNHmCfjQnryRSaYV4ZTy0CnX3815lUi6Nf9r3zRjp98rTx93crN9G4p+6ihi0b03crNtGc//cx3fLrcVSvyYUEJQd27ufIme/SoAeHUfXaNcp+v7xts2yUpetjYpAXnlrXpap/hWEHeSVhACeAHjHZa5pAvpB/B7WfLiCPMAZw4TRfgNJ/lVjvoRnkOcjavDKe2pKSElr0XiGBdWrYI6MIxCQA7D1bdtPIf7+NeWs70tLpn3OY4+3G51VqVL2gVQF56xORqCSDvPDUZibCUD6dLSCfSPgw10DTh1cE3CaDtsfrxCfr1WJVIB/lqT0P8mhww9K1tPDdAhr9q7G0f/teDqq2iGrXvYipCGtS3h39af4bsw1wz7u9HzNdLWfO2gV06vgp5pe93vjf4QOHRZPPYOYY5IWnNgP5hfXRbAZ5zAnMNghwpgPQ23WdDOOaSgnye7YW0we/e4eGPjKStv9rK4HSsMlVTTl65td0072DmUv2Q+rY/zo21dSjxZM/o8EPDadD+w4ZwD78MaY2NJloxFxjf3kIyNuXWTY8ke0gbwZ6mGyCdKHMdtdJyBrxdiKcYSTvzuYanJeUpWOHjzEz1fvU9OrmVPzdLmrT7Wqq3/wymv7CB9R5cFdaNmspDfvFKGpwZSMq3ryLNi3bQBuXrWeqwh004bn7BeQzRBwB+QwFGNLHcwHkMTU6XIbShYnKi6WKw+77opuo0uaZp3ZeDE/t2TNnad7rsw3wBo/siCdupYsvvZhm/s9UOnLwCFWqUomJT26jHeu2U8Gbc6jfTwZQrbq1mb5w6gWHraLJ259GAXn7MsuGJ3IF5DFXQYY10I003M21i7HBLRRnDvBm+ogzXCeZpzbWJo9Gl3/yJX305+nUtmc744C1cvUqxoFs4cS51HVET+afvZmZrb5gAvFvmb7wNtq7bY9hrrnjmbtFk89w1gTkMxRgSB/PJZCHtjmTs9PYN5lMsQrH4BUpeSZ9y+RZ82UzmKPAUwsXyoQHr2hox9ptNOnpN6jbyJ7Uhw9Ty5UrZxzI/vO/JtKQh0fQdQNvoIO7DjCR+CwqYo3+mt7taX/RPuNns/Yt5OA1g9kSkM9AeCF+NJdAHtMUVKjhbLTHQ3MHP+3R6FsSvJeSulCG+DuSNV0XF8qsmUpbA8k1kFfafCFLKd+WpDIrDP94EIT42WZmPU7/NG4ZA+jxlqLuISS9DJW+OinhtQTkMpTXEtaz/lwDecyC3/R/yj/eakA1PVdKbK+SvRFJWAONZ0/CGmg8OR52LRdB3m8ib+Ufny32eHWInCxss/DUeviFdVC18NQ6EFo2PZKLII/5g428FWcAr9cJJhq4cALssyEhbHOb6HiOJBhQWahh/kx4avWYceGp1WMeAulFroK80q79iAaZTfZ4JbdUpidlsqnEK7oyZwShqcK5Imdo+V6lXF3LVuTpJ2lImMlVrMgydGVy+YtRyLOFqJVeBgvLNns8Nix406S7OayA3mueWrV+zes4l9d0IgDyk/5PeGQ13AJy+QuhDmD78rwkMju4MV3ZZI+3634aD8Bur7VUG4kbc5etdXjBU+vnRpKt8+LZuNz+4nnWUQ8q9uMWaj73Oxvs8XA9VWGSAfZ2k9vrLCiTkN1x61beS1OKnyYh3eSqdX/c/vJpPdgEncMNWPh4IxSxFylb7PFKi9fFQ6jscHdGyVLhkfVi5Tqsc3i5rsIj61B2Xj2W6yDvZbgBP95nn1STAAAgAElEQVQUvFoX5nrVuQJCFuDNRIdk4pFdKjyyOsxItA8M8sIjq9F8oCu5DvJeEnl4uYH4uYzSuUz62Re1ZrFu4bVThzV54ZH1ewZStMcgLzyyGs2HgHzpZOB6PigD3faZhy8+KAnTeaJotiRiuhPhvxBhEhSKkJMOKS50wtIyHll07viRYzT1+YnUvm9nphS8Lqa/B3bu5QBnb3HY4tF0edsrdBhL1vWBQV54ZDWb1VzX5DEdXjE2LeO6k90K1WwZJOyOOmzdrdlGZQZ55pFdWsYjmw7kwyD0sPeRQV54ZDWbRAF5IoAZCD3cBGSlAftx2cqrJQUNHuPAm0jQ/LjmMSqQj4Yztg7yZk2+yVXNadvqzbRg0mxmqdpJLa+/ivLGD2Tqwfqkyl3dqxNtXr6OfmTS8X53D2Ymq3ZGaGRJySXAIC88spotEFmxpRMC0wre7eEz70aCDz7eEACSYUzKm0YnM42SoysgX7VGNZry+4nUY3RfJjDpQEunL6Si9duYf/Y2OnH0mGHWadujA8e9z2Py8U9p3/ZiGvnEeKpas1oY59O3PgvI+yZqyw0JyJeKCmAMzdUtzVv5lHt5m9byJNsoiLeap6Py0MmbxjyEOB7ZpTE8slZt8j/s+Z5WzvuK6QbHU/WLatKerbuZZPx1JgwfF2WgeosG3j+KmrZrQavmL6M1C5YzU9WdVK0WXiAkJZOAgLx+a0NA/vycwGceZolMgTmsrpPodz5n/NQR4BWPLN6QAPRwo1zHNvlx5q+VmyCvDmhXFy6n1QXLBOQt4JeAvAUh+VxEQP68wN268ONHuAS3lslQrgg3chFVEuCOuDQvc9bFk0aNM34D+id/UMT5UjsHr2abfCJzza6NO5iC8FY6HjXXCMjbX2YC8vZl5vUTAvLnJax85jM9gNXdVAONOC8K7vHhj3U7ZMXsmHlksYGCYcvEI5v44HXzclD5nk8Tnvt5mRkG4K0OXhe9N5d2bthuHLz2vWsw1WlUr+zgVUDePvwIyNuXmddPCMjHSjg/CoDwmXcStAxaMS4PPcMZ5h/dklkjhmsktHb0Gf9HxpjxP2x0OiTFI4t1ijetBDyysSCvQ6dzuQ/iQqnf7AvIx86JAmkAHbLdpNvtUHP/4zVihFmO/zw/CvbYoLBRBZ0Uj6wCePQn5WWooDuc6+3LZSj9VoCA/IVzAnBXrFF2tHm/aQXtriYVCx4eRIp4O74OmHJgEoGtPmigV2ck8R5PKgKlhDWwuwJ8KC9hDXwQss0mBOQvFJjS5u3a5qEFRzjDzm1nc7A5ZY6KK8C0anMP2k9emWlgf0/k7SQ8so6WgWcPCY+sZ6LNvGIB+cQyVB4yCEEcb9ZI9ESmZp7MZzJ5DU6jSOKCGA5orW4Mbo4BdxY6p9gwy0INcxnhkXVT8s7rEh5Z57Lz9EkB+cTihdkC9nUELhufRjNH2bc5w/0Qm4JuWnw+9ymSAjCTLTCMS8Xb9zPImpUNM5tJQ8L6ncw20hAvCVY8BfX4ysO6oPwQEg4qYZ8HKQXswonitwAIn4gCaBAabzo5qCBjuNwEzdxuUoDrZ3gDbK54+4h370y0drF+veaRtSszJ+XV99D8fQzTdzPb6P+yiqs2TAvJyZcn02cU0GPSYaM3e9wAiGBWQBldXSbdiGnv9CDaiewjUZlalWc8OIZxPau3kkSblRMZ6vCMFzyyfowr2zYrQ2Zh/FL4MdnmNgDm+ZxVcHJo9DDj4P8w0cB+b8Vu73e/0R48aoo5O+FlVf11atN3Ml70F2synRafqO4wruVsNDuF3cyRbWYnAXkbSATThTkEAAhBYH+HKUdHkHczho5bIR9SiVvF9beqxduYOm2Llh0gzyhZI1y1Gk3T8HLtsoarNozajy5LQXdzjZsxdNQhLGIFeEl67lSL12VN2O2Hiat2jXDV2pWeh+UZ5LOGq1ZAPrOFYr48pNvBq9sxdJQ2b9Wt1I5klRbvRd12+uFn2bhLXWuEq9ZP6adpi0Ee32dQSyIQ3kHOJzjDFBU6c5SAfOYLC0CP6/cw3ejiQqns6G57xcClEuN006VSuaBmenaQ+Uz6W0NceIY1cVy1PzJX7evMVXsDc9V2MXr22bsf046133HI4wl07PBRJjZ5jflqxzJfbQvXe35g55609ZeUlDC71gY6dfwkte7awfU+BFkhg3zWcNUKyLuzkqz4drvTkrVa3PCqSdSSF3ZzL98QrEkrmFJmkGeu2jVxXLWpQb5arRqe9toKyB8/cmEfPe2Uj5UzyGcNV62AvHsLJ5+rwg1RpxEs3etJqU88Dl6deKmk64ebLpXpwhek60uYP1cgH+WqtQfyZk0eQnj9V3+g7qNvZE7abw2ZDHpgLDW9pqWh+Sf7TGniCybNYp7bIg63fDXz3A5lntvLONxyqSZ/83230vqlq4w6+08YQSXnSujTVz6gKjWr0wkG+eWzPzc+i/BzPcfcTCvmLKZF7882tPtOA7pT3u1DqFLVyqGbJwb5rOGqFZB3b/npFKAMxOQLOGPjcTsprx27sX0S9UOFL8CbR7KgaW73X5f6LIG8Am3V6Suvu/oCc40CeQAtgH7V/KX07eff0MjHf0Lf7zlggHyiz0COMuX3rzHP7QDmub2WeW7nM8/tVua5vSPKc1tqDjp98hQTnn/EVIn30JnTpw0z0s33jzE2A7NJafem7bR48hwa/NA4OrTvoLFJDH/sLk/MSV5PooC81xIOb/1uarlOpeCm62SyPrhhYolw5QB5p2GdncpHh+dwDoHxQzGoy7kdm2viuGqt2+QVyE947t8NQIX2PunpP9Odv/05nWPNGyCf6LODu/czz+0XBniX8tzuZJ7bVw1grl67RplN/pLL6tK0F9+kHrcMoFPHTtDqwi9p2C/uJLwJmEEefxdv3kGblv2LNi5bQzt5w1Dt6iB0O30QkLcjrdwqqwNpiFf2+PiZxGEz7gogto9dLVzFtgdxiZuHuDqvNgA7QjgD3LFOkKDNH+NcxCAfx1VrH+Tv/t3jTDxeaqKJB/lEn1kF+SZtmtOCd2bRSQb4c2fO0CUNL6WuI/oZ2r4Z5GHWKXhzBvX7yXCqVfdimvnS254dDHs90QLyXks43PXDAwW3YhOFyPVjZF7a4839hxYKoE8V2yfReM3kJblgpgG4Q0tHxu9YG4WcYU7bxNk1m7wb5ppdG7cxz+0dzHP7Y4x3jdo4KlerQuOeeoAatmxK6uC1XV5nwwPoy5mFtG7JSsOctHfbLuP5O555WMw1fnzrU7QhNnn3J8DNS0hOeuelPT6+P+bYPnDXTEd5CA0WJhqsOzPbk5NxhuGZCHfy6Si4IzY+gq+p29GWbPJWXCghCJhk+tw+mEF2BVWsVIkG/mwMNW5zRdnBa6LP1MHrovdmM8/tNuPgte9dw5jntn7Zwaty0cRB77QX3qDKVavQsEfGU5Ua1ejs6TO0eMpcww7fa8xNhl3/01enUNG67+ia3tfT/qJi4+d1A3uFYa5i+iiafOimzNcO+2ETTzYgdfjrZ2gAjBdvDzDdQEMF0G/kbDbhoAw0WXj7QJPNj/70dWJ8bMwcnRTjhXziQ1+kdKG001flQZPI/p3qMztt4CB1xh/fonassV87oIedR0NZVlwoQzltvnY6KJON8mP3+/YtQA2aufnwECAPm7uyPyOYG8w75kievk6KT41hvNDeseGmOlROeRnKTl+9BvnVhV/RrL+8S+36XM+a/nDjkDbbk1yGyvYZznx8iie1b+ZV2aoBGnIkmm096FJh5TUCrR7MTkgqeiduymLzg1knW5PyOsLmhjUALT5ZkrAGGq8CCWug8eRo0jUALWzP8STUXncPmrICGK/bslM/zDV4u4B3STaaa6C9A9QxTsU7YIUhTLhq7awi78tmJVetHLx6t3CWRb/wThiZnPQKWjQOXXX2OwcYQh74MiHOTypN14kM/H4G44H2jp8wR+VzLrTRibJQw/yMcNXaEJyHRbOOq1ZA3rvVog4j/fIDVz76ukdyNHvkOPGx927GrNWM/keiGb+rswZo8Fa0d3MriUhDqnKBipyh5UvyXwKKNARRJ5FPcT7NOZQRKCE+AXnvFpFfl5LUCJQ9GOcAdsHGOykkrlkBPQ5n/doE7YwRh6aIQ4SzhTbR70kr/om3JZXgElnIWUXmtFO/uaw6gAX9nwJ3ALzaAJzWK8/Zl4ACcgC9Avuz0d9DF2JYDV9A3v5CsPqE366Ufl2Csjr+dOUiXEC3sAZm84vqP0xK0NYxn2a3ErhEAuRBkp7JppoI5AH4koKTgAJ2mG4E5IObh1C0DC0PYJDvQ29BEgLt0o+23BoONiZ43+hgtoHbI1xQAeg41wALVrxvO8Ydb64BwMNUI+Yat1ZFsPWIuSZY+YeudQAuQAzhh71M6hKU2yQhXvYZdcP8gY0Qh9TwRAoioQ+4iQrwVpuk+SJXqj5B88cZCOYYYI9LaIU2BlF28DqjZItwvNoQnNdFh5e7QjhevRZyltSvLicB5K0Ch5OhR/ghmD50P3RNNDZ1lhBU3yE3yC+TDdLsQgk31leioJ9uLk0cr1uE4zWdtHz8nEFeOF59lHeYm/IrzIACSnUBKUwygyYNYMQm6BVJeDJ5KBONW2Eg1DxgLHgzsXEZaotwvGq0ahnk4RAgHK8azYnOXfHDLq9CBQBkwpjUG4+f2rxq0w3yE7PMYfZR7rM2whpsKeN4PXPqFLMv/ZO+/qTwgrmc8Nz/4ljvNTnC4984jO+dHOGxZRjnW/s+M8gLx6v2s6RPB/O5K17b5f2+eOWFdLEZwk3N6/ML9B1vWG9zRiA1LzZGcywfiwHKtsRwvCoBry78glYXLOHwvfdRtVqlzj0HdhYLyHuxAk11MsgLx6vHMs6m6r22y/vtqunV3Cg5uWU6SdVPHLTC/93rePYRbgObPNAZnjrQ7JOEGrYP8tDit3+70Qj5e+M9Y6h110507uw5pv77ihZOmsFUfWeo24gBHOq3jyGLxVNm05cz5lLlalU5NPBg5mDtbfw/Ufndm7dz+OLfMbPT/6KGVzY13iyQbrpvbNK6ylfInvtbDPLC8erVNz0L6/XaLu/1JuLnlPihzatLapkctNqRCbR6ROdEuwB7aPaFnONIQ+yDfNuenan7qJuYf3UGfV+8j+O8TzC0/PlvTTF+p3LlODzw/6MuQ/obTE0Tn/oDjf3NIxxvviJ98vI7NOLxe+n0iZMJy9e4pHZSkN+zpShhXZc2xVLPjiQgnx3z6OcovLTL5/NAItHs55i8aAvjgLeLV9q812aaVDIB2GNDxhhVZE64UP7Imen/tsRwvKqKUplrBt5/B9P9tWbO1fMmnVXzlzBxx7sx/YiMH0nt+3Wnac+/yjyuO+iKjldTB/67VecOtGxWQcLyzTu2TQryR384nLCuCrx5ZEsSkM+WmfRvHDiIw7V4L+zN8EzBBR4vbMv+Seh8SzBpNPBIVn6ZadLJTYVkbswF63BuzyAfw/FqBeTVwWs8yG9evibGhq/qOnLge1r7+dfMHrWctq1Zb2j1eANIVH7n+u8Mbf2OZx6/wFxTsXJlSlQXzEXZkgTks2Um/RuHV3FswhB50q6UVaA1t6Np+m2mSTfuOPo/++aaRCBf/N0OJtB+nYY/OoFqXnIxU/a9Sv0n3Gr0BRr+8Mf+jWpcVJsJuF+mzkP6GZ46icrXrneJcbjbZ9xwatiquWH2qduogWGT37F2c8K6rundJd2YQ/O5gHxopkqbjnp1OBrhEYb1ElSqyVHhDvDmk0lcGNVGkGaaZOP0BOSrVK9OK+Z8Rl9M+9Q4eDUfsOL/i96fRaeOn6AuQ/tRj9EDqQLzwSYqX3LuHB/UfkJfzZxnHOiePHacqtWsYYB8+QoVjWfi66rE/K/ZkgTks2Um/R1HITeHnO9is2G+BJVKDABlmKHcCnegi5nGPOY4jtfEmryLa0WqsiEBcaG0ISwpWiYBgLvb/vJhvwSVanmoDSxTdi0wNuFQM9N63F7KcRyv5y9Dud2Q1GdfAnIZyr7M5IlSzwpco4dt2C1GpGy4BJVqbUCbR0x3pyxSXt1qdWM9x3G8SlgDN4TqVh0S1sAtSeZWPW5HilQHlLppqG7OqjLbOKELhPYOLR7+6PipYxKOV71mRThe9ZqPUPYG/vLQ4t0AnTAxQWUyWYpFCl9AbGiJYryb68fGgDcmbIIIHQxZu3F4m8kYkj0rHK9eSDWzOoXjNTP55fzTAJyhnEHRl2mCPR43KGH+yfYEoM/njJ/YKBFUzGzygisp7iEgCic0ePwNxiY8o3MSjlf9ZkdIQ/Sbk1D1KMK9hcujGyaWbLfHJ5pYbJKwsysaPmj1sNmb79NDe4c3TTqNX5eFIxyvuszEebJu4XjVZ05C2RM3wFltFn6G5tVF2Oq2KMAdmjsAHxq+SvGBwHTpd7J+CMerfjMkHK/6zUmoeuRGiIN8HjGAHllSqQRgg0dkSZxVAPhh1kEMHJ2TmGv0mx0x1+g3J6HrkRuulCDtRix0Nw5wQyfANB2G6QabIO4kQKuHaUz7g9cZJXuF41WjlTi8XH3heNVoPsLWFRVvxikjkVchEsImx3T9VbFqCqNAn658EJ+bOF73CsdrEDOQpE0GeeF41Wg+wtiVTEw26gYnPHR01VB1mRP11qSj6SbuMtRe4XjVZdVwPxjkheNVo/kIY1eccpriLQCmGlzwgUlCUnoJqE3Rqxj16XuQuERcWIO9ZRyvKH78yFGOFPkXDgO8yngabE6tu1xL/e4eSxfVr+e0TXnOogQY5IXj1aKspFhiCQCsFZGIHbu6G/b8XJwT3CmAH/14zrs0EUBcgLK9MRyvCuTb9+1J7SM96fD+gzTrL69RgyubU97to6lc+eyh2tNkPmK6wSAvHK86TkzI+qRurCKcrlXgQSwXpFy4AOXmdKrwCOu5Urid6pDiQg2nBnl0+LN3p9GhffupYuVKRrjf/hPGEkICf/rKRKp+cW1q0akdvfEf/0Ud+/emonWbaOSTD1Hxpi0cEngGhxc+zpyuEWODKN6yjTeMf1DbHl1ozYIlVLteHcJmsmLOAq7/APPF3k5te97AdWxkdqj/j3le/w8ThzQ32kG66b47jZ+Lp3zEnLGf8FtGNQ5pPJzrz+N+VdBBthn3gUFeOF4zlqJUoLT5QhZFvgVxRLiMl9R4FroQ6iKak4ZY1+Qvb9uaFr47lUY/+TDHjD9tmHVuvv8uY3IAyoMfnEDX3tyXijdvpSVTZ9Hgh+4xNofJz/6JSUNKCcRQbuQTD1Kz9lcZz19c/1KjjhVzF9J336xmZqmHaH/RrqQgv2fLdmaO+m9ml3qCOWMrMWfsm8wZ+zO6tGmTUC8S1XkB+ayYRi0GobT5dJeasCG8zbmYc7bQ/AUxAbqYbdSFLrxh1OXcjl0oYzheE9nk2/XpTn3vGkPnzp6jaS/+jXrcMpROMZnH6sLPadgv7qN9O3aWgTI2gpKSEgPoNy1bSRuXfUM7///2vgQ6qipbe4PKECAyqQzK1CACCZMgEKYA0swBQtMgqGC30mo/x/bpW+81y7h87+9fm4c+e/A9tbtxQmxlCv6ioJCgBKUBgfAIQwJCAkQgDCEEBEL+/d3UCVWVStWtqjvVrX3XOitD3XuG79z73V377LO/vQWaVY5j9euLaNpzj7EyVBON5HH+0JlTtLpy128MSfJlZ86yzuvrrBl7mDVje7Bm7FDWjO3NIiTu0HkVkrfj8XRnm3jY4YJB8i34i2uLlnmaP4MlamSaYnciGnxUdrptMNfIW5TKBRu3cMBlU86FhbyP+2i8+vvkvYcFF032B8s0taarV65Qs9ataMDksT7uFZD23m+30vp3/k4j759BTVo0Y5m/N2kcW/l6Sf7U0WLNWp/1wrM13DXXdF43s2bsP1gzdo9m1d8+QGmUx/btJSQf2/PntN6ruHcsxC4MQPTIqIgFV6M1T52Gg1X9sdptA3KHla4SpyGxWhYXREjlc0ngchOTfNCFV39wCvP20eLnX9aibmbO/w217tyRtVf3+Vjy365czQS8RbPKjx8qYnfNHzTC1kvy5aXntGuGzZzKOq+dWOf1fzw6r/dyW/tZ5/U9dv/8yqMZ+yfWjB1NPYYOtGoeTW1HSN5UeOOychU1AwLADk0sxMLqw/9h9UW6cSouwdQxaKvcNqncF7ykQfT+idPCXnj1HhcIeMXC16legwY06bEHqX6jhBokD0t8zVvvs4W/j8l3kOZjBwnf1P5WXe4a1J2z7BPWeV2jWejXdF7v1RZYsVCrFnX7TxzDmrETyC06r0LyOp4iOSVsBEDm2CSFvCsgeZVZMRZS5oY9WJsvMNttA1KHiw0vaby4Ma/+WTGDhlCGwgdRMLCsk1JTqA9HzchhLAISQmksnlLbNQTUghwIH6QAkoCTE357uHLkMA4B9e3J6G9JmDtY73iRBHOxBd0MFWyYWBxFCKRaiE24MdE4VKQmDQHZDCU3gpUIZHBjcN2IT9541BW2Ru2GVdFSx7ir2OTmLWzi33tJa2D8fBpWo6Q1MAxKqUgnAmprvkTX6AQsjNPgShnOBT9h1UdywHrHHGERHXXghawnr5BovEaCtnnXiMaredhKzSEQUKGW8NU7ZcemWyYN2EJJCgQNFxmser07kEHusN7xs4xLBpesMIARjdcwwLLoVNF4tQhoaaYmAqn8L9nxat6dAYKGWwwWOCxxpEBARIz/gZcB5gIFv4PcsWYCC16P9e5dn4iGmDefkdYsoiGRIifXGYKA5K4xBMZaK4FFjm9K3jt64FcHkSPBGax+deAFkMUF+xvCJXd/oofbBklfsF0Uv6OoF4C5I5bavRGAuwZFNF7lvrANAclCaQ30iIxJ5QIdWUgK4oDVrgTE8TdcOyB5hLgaTfLuyPJlzVyZ0YpovJqBqtSpC4Fwk5rpqlROCgsBf3cNCB6uGnHXhAWjY08Wd41jpyZ+OibKUM6Za2/3Dsgei7aw7vUe1QuvmZVlovGqFzULzkur01g0Xi3AWZoIjIBovDrvzvAOocS6yZs6XTheGq9lovHqoHllkheNVwfNRzx2BYt9WBAMR1UqHnGyesxqMxRCMJGDKIzNUGWi8Wr1bAVpj0leNF4dNB/x2BWQO8L9IOYth7MQwDctbKzCom0YaQ3KqjVer1y6xCpMi2jrZ2trjGzuyy9yDvhEzg65kNMGP8h54O/wOafkyNFaP1MnFubt4WyV8zm3/Is1rncWlPb1hkleNF7tg19aZgRSuSBmPpTYiIBlDwJYIIdVj/TCOhOUlfmkGlbdzs36ikU8sjld8BPUsElVBKceIg82bCH50DcFk7xovIaGSc4wGYEtXL/RybVM7nLcVY+XcQYXhF4i5BKWvcpG6ZdqOHySv61bVzq8ew9VXL7Cuqz3cTrgfj4vgNY/6cSpgleyDuunHh3WqazDOpKO7IN263walJ5GBdu2a5OC6zv16aVpxu7euIk2LP5IkxYcOHkC9R07mnVl68XV5DHJi8ZrXM24MwcLwgB5wHcoh3MRUKIhmCfMVy2iIeGTfLfBg2jQ1EmUvfjvdLr4B84r/wiVnTlT7a6pW7cuKzu9yIpNz3l0WP/KOqz/RBfPn9dIPvXemSwhOJl2fLFeI/YpTz1GpSdLaN27i7W6qE4dTmf8R+o/YRzdkTLAuQib0DMheRNAlSrDRkAt8sEvH81mnLAblgsiQgBkj81sqVzUjlpY8+e5sPxfmY/Gq2ohmLtm7LxfULuk7qzLes2lU6XmVOWvb9KiOeuwvsY6rIdYhzWZdVhTWYe1Dx3NL/DxycN9s/j5/6B7X5yvCYyseettnwGmzp7B+q8/i2jQsXqRkHyszpy7+o2wPSTWQhRHlruG5vrRKN2AtjzS5lySmeR9NF71kLxaeK2N5LEoe67kFOWxlb5n02bWYd2tWfUNExsHJXm4cLzXAFw/GwEGKCQfj7PuzDGLX96Z86KnV1H75EOR/JVLl9kqX8Q6rL9mHdYbafmC/2Id1rGU2LJ5lbuGLXT45Xeuy65215woLGLB79cp7YlHqXGzpiwx+AcaNfde7ZtAPB1C8vE0284eK/zyOOC6kSO2EDCd5Nve3oV1WNexDutyunThAvWfOI51WCdT8cGDGskPu2c6W/jfaqiNe/hBatejG12tqNCu+WbFJ9rC65DpVYu10HSNp0NIPp5m29ljVX75fs7upvQuAAJ+Gq+BF14FOXsQkBBKe3CXVmsikMr/knj52Lwz/DRer22Gis3huKvXshnKXfMZy6PBAt56LqL/Gnuz6KfxKmkNnDSFktbASbMhfUFCLIhaiF8+9u4F0Xh11pyJxquz5kN640Egg39CiFry2MTeLSEar86bM9F4dd6cxH2PlFpUGiOhV4DaatBAZnLURCCQxmt9Pk3JABqNGSxVOYIjoERDfuTTLnK5xOUyFyUNGHP4ycMXc1NWo8NOzS+v7i3/n7GPuLEjUESPGEUUpfGKVox6Pr3JXf0uhF9zHhUmSuMVMoAoMUvwRt5Ext72Ulu4CDhtU5QVxBUuRk4+34oXoauIy+TJ9H8RxvQL0ShLwWTMpfoQCDhpU5TVLgi33RxmPJOuc0FYMOkxTeze+JhxQ1mAvzThh4CTNkVd0y2tqBTdUgfdqmnX1XGNbqmDYHV8V4TkHT9FujqYymc5ZVPUNd3SikrRLdU1fdacxCTvGt1SaxBzRytC8u6YxzY8jEwuC7kgbt6uw3eDT0Wl6JbaNRMB2mWSd41uqYNgdXxXhOQdP0W6Owhxb6gOZei+wvgTfbfqV1RW65aiqcK8PFr03LPUuHlzmvnb+dS6c2ctcdbq/36ddq5fz1kRZ9PQGQEz7hrfU66x5MgRWvryS5yc6xHWOu3m00awz0zpjAWVMsm7RrfUArhc04SQvGumUhOP7sIF8fJ2Hb5JtyoqfXRLFcmjcxMe/TXLyo1lQYvv6eP/+w9LqaYAACAASURBVDs6dfSoo0jeLgDNbJdJ3jW6pWbi5La6heTdM6NOUIryTZ9bC8l37N2bmrdqRT998CHK25TD+czX0XmWreuWkkJDfj6DDuXmUvYHizkl7gHq3PdOGj5rNrW89VaqrKys9TNleXcfMoR1S7fR+bNnaOT9c6jrgIGsgXqZtU6X0eZVmVVapz+bzulzR7NkXrFmycOKP7x7N1VcuUx3z32Abr9rgI+Vn5CYqJ0XqO4qTdSNtGHJYkL+9oGTJ1PfMWMdqYnKJO8a3VL3PLbmj0RI3nyMrWpBKUX9yuO2sapd73Z0kfzdDzxA+Vu3atb8ltWfUoNGjVl2Lk8j2zsGpdCyBb/nvOfpTPqD6dvMlVS0dy9N/KfHqPzs2Vo/u1hWphExXhQDJ0+hDR8uoROHD7Nu6dMaYb/3/Hya8W+/9WidvkGTn3xKy5GuXTN4MA2aMlV7sYD4Jz32GJWdZq1UjytHkXyguvENZN1779Ik7p+mifpfr7Im6gRtHE47hOSdNiPW9EdI3hqcrWoFm6LszEiZyO2ncmnPZVBmRaWPbqly10z/13+lbZ9/rpF43savaUBaGpN5pkbyTdnC3/Hll5T+m2cogdWMlDsn7Ykn6czxH2r9TBHx2HnzWPwiiX3862hXdjZN5Xp+ZL//ioULtLo69uzFWqcjqcud/bi+4xqRq2tys7Mol9cGcE15aWkNkg9UN76FrPnLWz7za/Xagt6bS0heL1LuOk9I3l3ziciaY1x+Y8Ow4C4CqYPoEUa5h0neZxVVkfyc3/2O8tmlsvurr6jlbbfR6F/8kj5/8w1DSF4tonoTdsMmTVjrtITycjayEtIm1jrdxVqnv6UWbW/1WXgNRfKB6gbJF3y3TXsxoB0nH0LyTp4d8/omJG8etnbUnMGNWp2RErlz0C5+fsLlQy5FXG5ikg+48Dr3pZfpwrlS+vDf/50GT5/OlvxkWvnKwlrdNUf379dcO+cDuGvUZxc87ppARFx84IBmbePbQKOm0DpdQP3GT6BWnTpFTfKoe9UfXqO0x59gTdRmtILHMWrOXNZE7WXH/AdtU0jecVNiSYeE5C2B2bJGVEZKxEPvs6BVEPv/cMF9hG8P2zxWfEIoklfuFbg2buvWnZb/5wKN5NXC69cf/Z2O7N+nLbyOuPc+at6mTfXCa6DP/EMeva3y+gkJrFu6lr7++COP1ulESpmaTqVs3XuHUEZiyau6v8lcoS28qkVdJ2qiCslb8EQ4sAkheQdOShRdUpuiXuA6EDdv5gHfxPtc4J6BqwYvlaAhlGZ2RuoOjYCEUIbGyI1nCMm7b1azeEgoGSYPDWkUUrl4f2sIuhnK5P5I9SEQkM1Q8XmLCMm7b96t2BQFcgfJ+6dRkLQGDr6fJK2BgyfHxK4JyZsIrk1Vw7J+motZSlFw0yBPzn4ugXRlRbfUpomvpVlX6pY6C2Jn90ZI3tnzE0nvzFaKwgIrQiVrW9ytTjXM58Bf35QLXgwNuUDWTg7rEXCdbqn1EMZui0LysTt3wXqexR+iZBg8PLWwi1DJ2uq2SzRE7uXaJ9tK0RDXiG0Y/OzYVp08GLZBb2rDZvnlQeypXBCqeS7ICBTRm6lbiubV/et9H8s97TsxVuqWuko2z9Qn1MLK5YGwEGwLmzLDL69y4+hNm+BPwEbfa8FeJBZCHXNNmSHkbeWLJOYAt7vDRj94do9H2q9CwAwREWx66qrDig80B0bfZ3a5hGL9/jLTlWKlSyjW58HS/hv98FnaeWksKAJG5rEJ14o3e2qqF3czS0VH1myww6k/LVF0ZMPBy4pzheStQNmeNlQUzAhuPpj/XE/vYMXj2wF88U44runIloqOrBMmRPWBSV50ZJ00IdwXIXmHTYiB3TEqlDKV+4SNT1akStAzfN8NV6WiI6sHNKvOYZIXHVmrwNbZjpC8TqBi9DTkrznKBUIikR7Y+FTGBQ+vEw7f1AmlvjqyF86do+WvLaCCHciVVnXc0r4jTXvqOWrRpm3A/pccZa3XV1jr9UHWeu3qq/XqhAHHUh+Y5EVH1mETJiTvsAkxuDvRRtkoSUE71ab8IfEm+ZvZJ++TzliRfPKwEZQ8NNVgOKW6UAgwyYuObCiQLP5cSN5iwC1uDjtNYc2jIHY+nENF6GTzRXaIkNTWV0XyVemMwyD5qxUVtH0dpxxeUZVyuPfI0TR8+j1VKYc9ljwaXTT/Weo1fBQV7t1Nt3ToRIktWtKo2XMJeq5r3n6TEhKbatfVqYulATm8EWCSFx1Zh90SQvIOmxATupPBdUJIBLlswlmARXSOWmwN5zoThuBTpS6S93bXpM6YTUOnzaRjB/IpZ+VSGv/go3T25Ala+upLlPbok5TQhIW6/Uh+PLtu+owaQwdzd9CGpUso/fFn6AoLgsMVNOaBeeLWqWWWheTNvv3Dr19IPnzMYu0KPakI/Mf0PP8DkTTPcMly2IBxz6JvVTqypb46ssHcNZWVlVR8sIDyv9tC+7dtYVGSvTT3xZcDkjz+D/982elTtOKPr1DK5Gls/ZdT7ldZNOmRxzXxcTlqIiAk77y7QkjeeXNiRo/C8a0rgte7s9WM/tZWJxKjYSzXdGRLfXVkg5H83n98S+uXvEMj77mfmjRvQatef01bbA1kySuSh4sm+6MPWAy8nK5euULNWrWmARMmU5068ugEmiQheSsfB31tyZ2qDyc3nAW/PNwuGVwCSQN6a7U6JVxS4Y61BYRxYlMWwmbe4pLHJSyf/Lf/byXt2byJprLr5fjhQ5q7Zta/vhCU5NGBwr15tPj/PE/1GjSkmc/Np9adOrvhfjBlDELypsAaVaVC8lHBF1MXg8RhnWNrO9wwW7n05dLPQ54gUIRK4iWQ5aCRgeDVZiwsHiMDJlY8w154PXXsKK155y0q2ruHegweSieLiqhHylBq3yO5hk9eWfLAoZxFx1f8YSGTfAOa9PBjVD+hkYPgcVZXhOSdNR/ojZC88+bEzB55W+uIn4e/Xh34GzHO+OmkAwvA6LfKXx80hNKMjmORNvNPr1ISh2T24YgcOWpHQEIonXd3CMk7b07M7hEsY1jtqVzgwsHvsOZh1cOdA1dNltmd0Fm/Wkvwdh8F3Qyls17dp2Gh9dO3/kxJKcNoxD33cfjkjbqvjccTZTOU82ZdSN55c2JXj7ytfCcsuqqkaB8wIN4x/pLWwK47REe7ktZAB0gWnyIkbzHgMdBcBvdxIhd/crW668FSG4uOrNWzEbw90ZF11nz49EZI3sGTY2PXFNHbFSePOHiEctYW5YP7FnqxDbiIjqyNN4pX06Ij64x5qNELIXmHTowDuoUFz9Zcwt0pa0TXQyVFUy6bG7ixeh6yr+8h/ljPNRCrz6TbREPMFFgx4hnRXUes3lC6BygnRoyA2imbxTXAorfqUFZ8qKRoiujN1pG1YtzqOfR+HmPp2XSb/J+rtGpj6Uay4mGTNnwRCGenrFHYwYov5oK2Qx3+5BiL93Owl1Wo8Tv1czN0ZK0Yq9teVhpmsfhQWDHZ0sY1BNROWSvyyeu14gPNTyzey250O8W6m8NtbicheWHzkAik8hlWKUOF8sWH7GyMnVC9gJxZLFq1Tpq7tFbu0aqNRevHSfdCvPQFcfOtuGAR1qwjVESNWe3aWe81rdpi0aq1cyL822aSd41WrZC8k+4s5/ZFbUwyc5MUrHjcj04RCzd7Nnw3dRWLVq3ZgIdTP5O8a7RqheTDmfn4PhcE38VjzRstIqJeIrXFxbsRed/0DMW+WrUY8KWLF2jLl5/S9uy1VHLsCHXp058GjU+ndl17aKmOC/fl0aIXn6W58zn3/e2iTWvkTcIk7xqtWiF5I+8Md9eFtAeInTfDmldZJuPFised4k3yN7NP3ker9sqlS/TFkr9RxZXLNDx9FjW6sRnl79hC6z96l8bcN4/a35EkJG/i88Yk7xqtWiF5E28UF1adwWOKREowGBTxaMV7k3xVymQ/kj92MJ+Wv76Apjz8NLXphPcr54hmAZP1H79HF8+fo5/OfoiOfV+gWfKDJqRTwU6k2Se6+54HqFNSH+3c3Zs30oblizXZwoFjJ1PfEWOrr+k1dBQV5e+h9Ef/mS6Wn6fsZYup+NAB6tzzTho+bTa1bHOr9u1h6R9fou4Dhmj1ny89QyN/Poe63jnQ9aIpTPKu0aoVknchE5s4pEikBEN1J9588QoPZckHJPncnCz6LmsNTX3kGWrSrHk1hvh/7sb12v9PHi3SSD71Z/dSyoRptGPDF7T7Hxtpyq+eotJTJ2kdW/2TfvkYf2eoQ5lvvEr9R0+gRonNtGvGz2UN29QxXEchv0z+k69Pp279B9O3n69k8t9LE/m6i+fLNJLv1j+FBo6bQhtWLKETRYe1F4/b5Q+F5EM9tvK5mxFQG6RUfvdoxhqPETXAC+meU7ngpdmCSxJb8pA29CFzvSSvfPLw0S/+/fN073Mvalb6mvchoHXtSGULvUP3Xj5+fLw0dnz1JVv0z7BC1o30Q+H39PFrv6O0hzwC50zyY9k91I7dQzu/Xke7NmVrL5iGjTEE9x5C8u6dWxlZaATwdGOD1F4uSD0Q6YF6YMXv56Jnd2uk7TjlOowX2T1TucBFhQPWfDmXIib5md4dDeauKTtzisbNeZjdKwd9CNuf5Atyt9UgZP/FWj0kP27OI9rCrve3CCF5p9xWofsh7prQGMkZNREAUWGD1EIuWIyN5PgNXwTr1YhvBJG0b9U1IHeMEwW/Q183i0s2l3wuAd01auG19NQJXmj9FSU2b6ktvK5d/Bcae//D7HfvXb3wCgsdUTewtJW75sSRQlr11mtskT9BjZs2oxX/vZBGzZhL199Qz+fFcOLIYVr2p9/7uGuOHthPE37xa7pQVuWuEZKnE56XMXbDxtyOXiF5qx5197UDIQ8swkZC0spNY0akjpOQxssQKZNB7lgZRRQRtHVxBPXJ4wT/EMqOPXrRkLSfU/tuyT4hlMOm3kN7tmzSKoWFjxDLqxUVWujlN5+t0BZeh0yaTr2Hj6YjBft8SL6yspIO5eXS15l/1z7DwuuI6fdR81ZtqhdeheSF5J30UElfrEMAxAUrvjEXuG1goeo5VDQNzrciH46ePhl9DrB5mgteZhgnXoiK3FVbQUMoje6Q1BceAhJCGR5ecrZ7EUBsH6xxfIXFRqasEEMF6YH8jnleDEZvqnIC0niJwXrHomqwbyohN0M5YTDx2gfZDBWvMy/jDoSAtzYsSB6ygf5WK4gPi6v4CbcF/PFuJHgVeYSXGMYY7NuNpDVw8PMkaQ0cPDnSNdsQAMHB/QL3DQ5F9CqSpMxj2Ua6UGvbwHQ0jDGC1PHCw0sOFryel5ho1eoA18JTXKlVKwuvFt5BcdCUiv+GbGA/z3j7en6C9EB+IEG3HN7fUPASy+CSFcbgqlMN8zWiVRsGcCae6jqtWiF5E+8WqboaAZAhFmdB+LDwISeox9J1IoSw1lM9Bb+D3PHtBC+vcMcUSDQE4uQQKY91rVonzp2ePinRkIt8MsolLpe5wMqPufBJDFhIXs+0yzlGIYCFV7g1jnpIP1xSNKofoerBNxKEh2LxFC8oPCfIwOm9zRNrC1lclHJWqDpr+1wtwEKrVpE7CF69ACKtV64LHwFF5CB6RfYVnt9jkuCF5MO/CeSK6BFwcgglSPwhLt6hnVWZv6r87Wq9AX/jGwlI/hMu0bysApE8CF8O+xBQxA7XjZC8ffMgLccwAk7cDAUSxy5eWO9wvcBCDxQd4++uAcHjfHHXxPAN6dV1cde4Yx5lFA5AwElpDUDc2I2K0MeMWsg9EGTeaw0gez17Bbzruabxmi8arw64J6u7kNZZNF6dNB/Sl9hEwKhEZ9GO3pvgsTgcievFO4QSi7Bv6qznmsZrvmi8RjuRRl7PJC8ar0YCKnXFLQJ2pxrGi+Z9LrCo4YePhOC9J09thsLCMiKI9G+GyheNVyc9BUzyovHqpAmRvsQ0Air/TZoNo4BrBul/I0myVlt38c0AuWqwV0B/WoN8X43XC6z+tPytBVTwv1XrvvXqN6Tbe/ankelz6MYWN4cNVWE+68G+zHqwz7IebGfRgw0FIJO8aLyGAkk+FwR0IqCibawW8VbtmpEJE98QYNUjvbC+BGX5vhqviuSTB46g5AGpVHr6JH363p+pVbuf0PBJ91CduuGF0QvJ67wbPacxyYvGa3iQydmCQFAEQLStuFhpzVshO5jKY8K3BYReIuQS4wycajgEyQO9rz5ZQufOlFD3fkPp3YX/plnlrdv/hNZ8iCUAop/OeIiuu/4G2vvdJspe9QGdO11C/UdNpJSfplNxIQuMeCz5q1cr6JN3/kDD02ZRj/7DXK/XGsmzxyQvGq+RACfXCAK1IGC1Na9851ho9U+mZvQkKdEQldcnsGhIGJZ8p+696e3f/0tAkj9x9DCt/NsrNHbmr6hFq7a04i8LKYm/CbRsdatG8uNnP0o7N31Jd/RJoQGjJ1PduhKSH2jCheSNfgykPkGgKi4duwrNtuZBurDiVTZMq7BHu1hohnWv8vlgwfc8l6LMfF+N10A++aS7htGIKfdRyQ9Hq61yf0s+b1sO5X7DQt8Psg5ro2sbdJW7BoNt27ErpT/0z9S05S1WjT3m2hGSj7kpkw7HAAJWRdooKx4vE0TB2HGoRG5tufHmXJKZ5H00Xv198t6dPHJgL733ynya9cQLNdw1IPkdOSzMzSQPYW51KJLvfucQunjhPHXomkwpY6aF7du3Ayw72hSStwN1aTMeEFB5YMxSjMJuVljxSEWQYTOgvvJ/Onzyqr8lxUdo6Rsv0bCJM6l1hy6U+bdXqcUtbTSfvLe7plW7TrT6/de1c9p0uJ1dPM9pLp7Lly7S2o/+SlN++Ru65dYONsPgzOaF5J05L9Kr2EdAWfNm+cpB7Klc8BKxy4pXsxQxyVdcuUw5ny+jf6xbRbf3GkA/Xihn10zj6oXXfTu+payV72sLrz0HjaShE2fQyWNFNVw8N3BY5sip92mLtXL4IiAkL3eEIGAeArDmVZZKI1tRVrwZIZOR9NNX49XPko+kQrnGOAQkhNI4LKUmQcAfAbOseeSm6coF9Ue7s9WIWfPVePXbDGVEA1JH5AjIZqjIsZMrBQE9CBjtm1chmgu5cafID/pqvEpaAz33hWXnSFoDy6CWhuIUAaMjbazY+BTJVInGaySomXeNaLyah63ULAjUQAC+c6gxIdQxGveKlRufwp1G0XgNFzHzzxeNV/MxlhYEAQ0BJPpS2qlI+BXJYUQdkbSr9xrReNWLlHXniWiIdVhLS4KAluQLJZLkZUanETZrOkTj1Sxkw69XNF7Dx0yuEASiRgDWPCzycGLnQfCIpkHYJF4SwfK6R93BKCsQjdcoATThctF4NQFUqVIQqA0BRdjIz47oGETeBDvwQsiIIYIHyWM3Uj0uDTzlev4ZXi5huX+MQkDcNUYhKfUIAmEgAKKHXx6JvfxT9qpqQO7I347IHGi1QkPWyRY8+n1N43WHaLyGcT+YfmpaL9F4NR1kaUAQCIAA0hHA/YL87DhUmmDEwavjA/4FkTnRRORYBf41jdcdovFqFeh62mGSF41XPUDJOYKASQjAWof7pp+nfpW6F3+GI6RtUvd0Veu7GWqHaLzqQs2ik5jkRePVIqylGUFALwJw14D84bLRI6Stt16zzvNNa7AjgMbr26zxmlel8Yrc8N16pdDQsTMpsVlLs/pElZWVdGh/Ll368QLdnjygRjslxzkD5l9fonE/f4Ru6+RerVgmedF4Ne0uk4oFgegQUAuvsPQRkeNUv7xvgrIdATRemeST72KN136p9OPFcspZu5TOlZbQuOkP0w31sEZr/KHlsfdq1/gWYqNGJnnReI2NqZJexikC3hE5TiV631TDIUge83isMF8j4KlznqFb2nak3d9tpA2rF9OVy5dp4IjJ1HfwWD6ngD798M/UrXcK7dqaTYlNW1Jy/xG0fdNaOnv6BN095QH+bDBb7FdrXN/zrpG0btXbtPXrz7TbJnXCbOpwey9a9Mqz1GvAKCr6fg+NmHQ/fbV6iWbJ48Bnc59irdnbWGt2mUdrNv0h7bOcL5fR5qxMqscpjYf8dDr1HjQ6ZuQGmeRF4zVOyUOGHTsIgOjhn8cGl9lcnLYQGzbJK1cJyLdxYjMm5Hdp0qzHOEanDmW+9yr1HzaBGjVpphHvlPufpvadk7WXQtMWN9OYafNo+zdf0IE932kvidMnjwW8Xl2jvkEUHsjT6hs/4xHqkzKGTh0/SssW/T4kyf9w5CC996f5NGPeb+l6zlf/2cdv0OR7n6KbWreLiTtISD4mpkk6KQgYkhrBLBixUQupj5O49MzcUfmgd0OB3CbeJH/6ZDFbzm/59E1Z3qv//jpN+8VzlNAoUSN5+M7hy8/dkkW5m1n/lUl+5+Z1Aa/vN3SCj7tGkTysddTj7ZMPZsmXnTtDK7jtH45+Tx352wC+JXTp0S9mBEqE5M267aVeQcB4BJyWoAzhns9zAckra76QSR6LxtVHIJIHYa58ZyFNmv04Hc7/X21RFoTtI9jNlrdekg90vX+7wUi+bt26mrU+6xHWmvVz11x/Qz06d6aE8rZvpD07N/Fi7i7Nqg+0mGv8lEdfo5B89BhKDYKAlQhglyzcNshoadcBUn+aSyoXbNZCLH8+lyIuNzHJFwQj+SuXL2k+7jMlxdrCa9HBvbRq8WuUNvsJzXWz4t2FNCptLoFc9ZB8cdGBgNe3urWTZskn9RuuLfgWfb+32u/ub8knNE7UIm2GjWOt2XasNcsuoxY3s9Ys++TxcsA3jbR7n2QX0o20fNEC6sfupB59h9qFf1jtCsmHBZecLAjYjoDdoiGI+EEuHVjuWCcAwevyydcWQnn1aoW2mPrN+hXawqta2Dzy/T5dJF+/YULA6yuvXtVeJjlfLKUho6dTu85JtZJ8m3adtXP/kc1asxxuWa01yyRf97rrtPq/XvORFo7Zf9hESrk73bSoIKPvMCF5oxGV+gQB8xEwKj99uD1VBA/rHZE+agE4aAhluI3I+cYiICGUxuIptQkCViBgh5B3bQSP8QbdDGUFINJG7QjIZii5OwSB2EQgg7s9kQt889gVa+YRKp+9pDUwE/0o65a0BlECKJcLAjYhoKz5T7h9EL6ZB3zwCJEMls9eNF7NnIHw6xaN1/AxkysEAcchoEIqzbTm9Spaicar424PEo1X582J9EgQCAsBuFEQUrmFyzNhXanvZBXJo+fbQiCN1/rcjNmiIWhXjsAIKNGQH/nji1wucbnMRUkDGokb6jT9kMk2HWJpwIEImLVBCi+QTC7+kTTBIFBEfx2fhAIXjlKFMvL5VHV512lk/Q6c5rC7pEgXRI8CGUAUMwletWka4cskh30fyAUuQcCMDVKIgY9EV9afgI1+LoO9SFwynaYMwwwCtvJFooFi9M1kCtJSqSBgAgLKrYL4eZRoD8gNIpc9XEBZUVRm9DNpl0soCggccalplrXnWwJ8/1a4hITkHXE7SSfsQiCDG0ZIJVSAosk7j7wzyEcD6UFo0TrpuKYjmyM6sk6amLQUa3RkjbYanISh9EUQCIWAEemIFcHrWWgN1R8zPr+mI5sjOrJmABxpnUzylujICslHOkNynVsQwK5UuGuwOco77UCo8eEFAXUMfAtwKsH7brjKER3ZUJNq5edM8pboyArJWzmr0pZTEfAm+gzuZCjXDVw88MGD6J3oolE4+6ZOyPHTkS1nqb/FLDHYlyUG+6Zq13z1xRIq/D6Pps7iFMYJGF7No+QE67y+xzqvU1nntYN7dV7NvlmZ5C3RkRWSN3smpf5YQQBED386tGERJQPrXJH9cP4du1dxDgoiaKCwvUDHC8HO8fsmQcvxS2csJG/n3BCTvCU6skLytk6zNO4wBGC6IoYeUTLq2Mq/IBLH+3Cqe8YfTt90xmGSfP0GCbR7B+vIrmUd2SusIzuUdWQHjqWzZ05UW/Jt290e9JzuPYdQwd5tdL7sDI0cP4e69hio6ctu38xpiNdVpSHufddoGj76nphJQ2zUPcskb4mOrJC8UTMm9bgJAZB9KhdY9f24wLKHBa+sefwf5A/LP5Rrx05cdJE8SNj7+EnXvpq75nQJ68CuZh3Z6R4d2SWsIzt4At3Uqn01yV/HeeODndMtOYUGDpvCL4oldOKHwzTlnqe53mLKyVpK49Mf1cTF4fpJm/Fk3Ll+hOTtfDSkbUEgOAKIqIFPvrHnBbDQgYDhRYUXU1su7bn0zMzx05EN4a7ZuYV1YFf56ciOmU3dew2tJvmjh/cFPWfs5HnUrlMS7dy6jnZ9l629PBo0bEzFRwoof88W2p+3hY4c3ktzf80asnHm3xeSd+BTI10SBLwQ8HbtYPfsCw5BB/2CuwkFvytrvpBJ3ldHVgfJF+xjHVm/RVjvhVeQfKhzQN6521hEfBuLiHNdhw/upvWr36GR4+6nJje2oFUfvRaXi7hC8g55YqQbgkAIBFScvBOIXq0ngNzhg0Hkz34uZ7ncxCTvqyMbguSLj7AOLBNw2s89OrIfsI7s+LmU2LRltSUP7dlQ5/iTPL4h7Nm1SSP848WHtLpmPfiCWPJE5TxPyJlj6G5b8ckLhwkC0SNg945XkDpEwtEPkDty2WPNQJdPvrYQSiy8YoH0mw2sI8sLr0NGTtcWSeFTVyGUWHgNdY4/yV/gl8uazLeo6NAe6tF7KJ38oUj7iUXdeDrEko+n2ZaxugEBo3LXhIsFCB6kDv87XEb4RqGOoCGU4TYk5xuLgIRQGoun1CYIWIEAonAQeYOds1ZE3SiCR9w+In28CR7jDboZygpApI3aEZDNUHJ3CAKxh4ASJAk3RUKkIwWxY6NWbZkvJa1BpMhacJ2kNbAAZGlCEDABAZXC2OyF2AzuO9Ir+Lto/IckOrImTHIUVVquIysLeq4SRAAACulJREFUr1HMllwqCNSCgF6N10gBVPXryYVfnWqYG0vk0pQLvnE05AKZQTmsR8BSHVkheesnWFqMDwRAwH25RJur3h+tcFMb2yUaItxS+31uqY6sTER8EI6M0noEjMhVHy3Bq+uDyf8ZyQGqLu86jazf+lk0vkUr5f+0tmQCjJ9EqVEQUAhEmqs+EIKw4BELH45IuHc9/gRs9LMf7EUid0TtCJiuI2v0RMtkCgKCgC8C3kSPKBhE3oR7KBcNwjLDETaprR2jn3u7XELh4ui08w3d2eo3uGqXkNGT7TQQpT+CgBMQUESPhxqpBvQKhyNSB4us+In0xgiZPOeEAfn1oXpxN3Ot6Mg6aX7SRtdJEpJ30oxIX9yMADYsYVcs4tphzYPoYZn7b5rCeV24YMEW5F7GBZus9L4Y7MDwmo7sWtGRtWMCamuTSX60kLyTZkT6Eg8IgLhB9rDu1aGI3vt/itxh+TvReld9991wtVZ0ZJ10EzPJzxKSd9KMSF/iCQFY7EpOEGIkSIfgTfIgdhB8LJA8LHnE3bdkd81B70lEMrLlH7GObG/Wke2Vqn30VRbryB5iHdnptevIRnojlJxk/dkPWX92EuvPthP9WSb5h4XkI72b5DpBwBwEFPnDXYM4e0X2TnXX+CZBWxsgnbGFJG/OlMRurUzyjwvJx+78Sc/djwBcO4imAdkjTQIUqJzmulEkn8B9u4kt+Zo564OQvKYju4t1ZNd7dGRTWEe231g6dqyAFr35LPXqM4qKCvfQoCHptHnTKurWI4V27cymxMSW2reD7VvX0tmzJ+juMQ9Qt6TBdOrk0WpLvu2tnAaZP/96g0dL9k7Wkh0RX1qyTPJPCMm7nyhkhLGPgNEhlEYioovkC/L9dGQ7s44su2tOn2Id2S9YR3aKR0d2KevIDpxAjRo300h+PLtd+vQbQ0WH99Dbf/kXmvKzp6l9h2TNBdS02c00Zvw82r7tCzqQ/51WX3l5aTXJX3/9DZTzFWvJTmItWX4RwI2Tls5asnHkxhGSN/JWl7oEAXMRULqyVmW41DMaJXgOF1MLLklsyUN2sPoI5ZPfuZ11ZFf76ciOmk0dOvXSSH7uQ6z9yqRceDiPVq96nabNeI4SEhI1kr+tfTcamjqTcnewtOB2lhb0I/lbb7uDivkbQf4+1pLdy1qyRawl66lPz+DccI6QvBtmUcYQTwg4QWoQxI7sl6lc4E7CAWse0nVFTPIzwyX5gv2sI+u3CAtSj5bky8+X0vovWEt2NGvJJrKW7HLWko2zBVkh+XiiBxmrWxCwi+j9BcIR9pnFJZtLPpeIfPLFxawjy+SbNpV1ZJs0oxUfs47smLl0/fX1oib5o0X7aM9u1pLlF8jxH1hLlt01s+awlqy4a9zyLMg4BAHXIhBOqmEjQIDV/jwXJRCuNGSVFY8QyohIXtOR5cXRb3I8OrLDWEeWF0iPMEFHa8k3anSj5gqCP79HMmvJnmAtWf7Zt3/8aMmKJW/E7S91CAL2IJDBzeoRDYmmd94C4bDckVYBAuHeR9AQymgal2ujR0BCKKPHUGoQBOxEQMn/vcCd8Nd3jbZf8LfDeseiajBxEm+Sr7EZKtpOyPXRISCboaLDT64WBOxGQAl5Y7csYuiNInrlDkJaY6RgCCZKLmkN7L4LgrQvaQ0cPDnSNUFAJwKK6JESIVqL3juvjsqWqWfzlejI6pwsi07z0ZGVzVAWoS7NCAImIgCih8UNHz185nCv+PvOgzXvndIYidEyuGSF0d/qVMN8jejIhgGciadW68gKyZuIslQtCFiMANwsyHnT2EPySFG8n0sgoRJY/qmegt+jyXoZSDSkAdcJoXBY+XJYj4ASDbkoJG89+NKiIGAmAiqeXZG9agt+dRA5ctXjHHUg30AWF/jz9bhmauu7WoC9zovcQfDqBWDmmKVuXwTgrkEB0V8VkpfbQxBwJwIgcljoiI7BwizSGav/wdJXB9w6IHkoTxlN8iB8OexDoEJI3j7wpWVBwG4E/N010eSvF3eN3bNZs31x1zhvTqRHgoBtCHinNAbZI0oH1r3eo3rhdVWmaLzqBc2K8yalicarFThLG4JArCDgHUKJRds3dbpwqkMomeSPx8pg46GfTPKi8RoPEy1jFATCREBthkJUzjNcdG+GYpIvDLMtOd1EBJjkRePVRHylakEglhGAzx5pE7BoqzutAZO8r8brhXO0bPkC6pnMGq/JqbbjkZubRTtz11P6VNaXbegdZGR710zpAJO8aLyagqxUKgi4AwGwIKx6CIHoSlDGJO8r/yckb+udwCQvGq+2zoA0LgjEBgIwwTO4qE1W3jtqfeT/9JJ8RcUV+vLLRdroR42aS5WVV+nzNW9So4SmNHjwNNq0aQV9uzmT6tdrSIOHTKc+vUdr5363fS1t/Poj+vHSBe1/w4ffQ6WlJbR06UvUvfsQyi/YRuXnz9DIkXOoa9eBWr3qmmbNW1PrVp3oh+OHNEu+fn3Wl93N+rIbqvRlBwycTHf2rdKX/dsi1pftNYpTHu+h9PRnqRVfF4sHk7xovMbixEmfBQEbEPDfZBVQNEQvyaP/Bw5sp+zsxUyiz2gkC7fO2DHzqE7duvT+e/Npxozf0nWs0/rZZ2/QlMlP8TmXKCeHNVvHezRbmdjT0p7U5ABB8nd0S6FBA6dQ9oYldOLEYZo65WkqOXWUVq5YSGPHPUxt23ShtWv/SmdLT2okf+r0MVq/jvVlJ7G+LO/ZWpn5Kt3Vn/VlGzXTSH78+Eeob58xVKdOHS6xuXFXSN6GJ0WaFARiHAGQPdSpYN339YwF1vx5LkVM8r4ar0HcNWVlp2jFilcoJWUaXbpUzr7yLEqb9DhdvFhOy1csYDWn76ljx17Us+dI6tKlH9Wtez0VFxfQ/nzWbN3Pmq1H9tIDc1+uJvkxY+dR+3ZJtHPnOsrdla0ReX7+Vh8fvPdnO/i8NWv89GVTZ1PHDr00kkfdt93WLaanS0g+pqdPOi8I2I6AEvJuyz1pziWZSd5X4zUIycOVkp39Af34YzlVXL1CzZu1pgEDJmuW87lzJbQ7byPt2bOJDh3aRTPZqq/kjfrr17Nm60jWbG3Cmq2rWLN13CPVJI/fQcrei6sg+R07vtS+LSQk3OjzAgDJF7B7x38RtrAwT0je9ltLOiAICAJOQSAin7zqPAh18eLnqR773mfOnE+tW3emgwd3aBY2XDGQ8IMbp3+/CXSOLX+QPkj5OPvV4aKZNeuFoCQPl0xt7hpNX5ZfFJPSnqAmjZvxt4eFdPeoKn1ZseSdcntJPwQBQcBuBHSRPCxm70O5QsrLS9lls5BJvoHmG69fvxFdvVrhs8B6V/+J7NJJZ+v+lEb+hbwYmtRjKJ04yZqt/LND+2SN8ANZ8lhcDbbwis++/aZKX1Yt8B45sk9I3u67StoXBAQBxyDgo/Hqv/Aaqpdnz57QFjyTk1KpT5+qCBo5jENAQiiNw1JqEgTiFQEfjVf/zVDBQIHv/NNP/0w9kobRyBH3aT5zOYxFQDZDGYun1CYIxCMCPhqvktbAWbeApDVw1nxIbwSBWEVANF6dNXOi8eqs+ZDeCAIxj4BovDpvCkXj1XlzIj0SBGIWgUCiIfV5NKLxat+UKtGQH0X+z75JkJYFATchoIgekn8ocOGoXADCM9bONNw1OETj1VrcpTVBwPUIKDL3/+n6gTt0gBrZyxvWobMj3RIEYhwB4RZnTGDl/we5FFLNuKtwG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AXkAAAJECAYAAADzD1TTAAAgAElEQVR4Xuy9B7RVRbYuPMkZFRBJAiJBlKSCZM4GRMlJERRt8drahrYN1+6+7932efz7jtFX29Z+3o7qsw2ItkpWFAnngAiiiKSWLOkAh6gEyXD++a2z67D2Zoe11l6h1t6zxqhxwq5VYVbtr+aaNWt+5UiSThIox52pyLlqyYwZh3XqWK73pdzw4e1YBj9wxryc4HyGc0muy0XGr78EACqS9JFAee5KZc61GOT36tMt6QmD/ACWwm7OmJcjnE9xPieSEQnoLgEBeX1mCHOBXJVzHQb5Hfp0TXrCIH8HS2EL5yLOB6PaPDR50eZleWgtAQF5faYHcwFNvhrnegzyAJSYdOT4cfr4669p9vLlhN+vb9mSxvTsSS0aNEg5irU7dtCvXn+dnpswgdpefrlrI/aqXtc66GJFDPIPcHUbokC/n38ej2ryAvIuylmqcl8CAvLuy9RpjWaQr88gv9lc0akzZ+gfc+fSuZISuqtvX6pSqRLNW7mS5q9aRU+OHEn1L744abtegbFX9ToVoJfPMcj/gutfxxnzApONgLyXApe6XZOAgLxrosy4IgXy1bmmS+NBftPu3fTSzJn0xIgR1Pyyyy5orITBf/W2bTRpwQL6rrjY0PLH5+VRk3r1SIHx6O7dafnm0r3jnhtvpPbNmtEb8+dT5YoV6U7eOL7auJH+8tFH9NS4cdS4bl3668cf05X8ljC0Sxf6/NtvadLChXSaN5sR3brRwOuuo83cJ7whxNd7bYsWVK5cdi0tBvlHWWxroyC/j38eE00+4zUvFfgggez6JvogMA+bSAnyhatX06fffENPjhpFdWrVuqAb2/fto99PmUKje/Sgnm3b0vSlS2l9URE9MnQo7Tp40ADjOyMRuoU/n8tvAADtx/kNYB2X+ZTNP4/x5jGDn3n/88/p4SFDjA3gxRkz6IGBA423h7d4M3hk2DDj0OCP/P8hDPyX1KiRtN46NWt6KCr/qxaQ91/m0qI7EhCQd0eOmdYC1I5wbsS5Lud2rMnfbq40Hcjjc5hvnhw9mi6qXp227tlDv/vgA3ps+HCjGrNNHpr905Mm0W/vvJNqVq1qgDm0/o+++oqqV6lCtfn5q5o0obkrVtATvBEUcN2vfvppzBjH84bRsXnzpPW2adw4U5lo9byAvFbTIZ2xIQEBeRvCcrkogH1oFNyvj9aN+YAZoIhBfpy5vXTmGqcg36x+ffobm2XOnjtHP544QUM6d6ZpX3xBVStXppYNG9JtvXrRjC+/NMw8eIuoVQ3nwqUp3iZv3jwE5F1eLVKdSMChBATkHQoug8cA7tDSkfE7PDYKOS/gvIlzQpt8ooPXQj50nQ1tm00tZ86evcBcs3HXLsP0suvAAUPjhvYN+zkOa5W5BmaVT9hc82e2xY/o2pVuZW8d2P7XsH3/P2+7jTpecQWt3LLF+N+j/FZwCZd/Ydo0mtC/v2HLT1VvBjLS7lHR5LWbEumQRQkIyFsUlEvFIlzP01FwX84//87562jdKW3yKJPKhVIdvL63aBFt2LnTOHiFF06jOnXKNO7b+/ShJevgIEL0wKBBdE3TpsbvyrQzijeAm669liYWFBi2emX/h5Y/hzcTaPg4eB3D2v2ATp2MdgDyyep1SWZaVCMgr8U0SCccSEBA3oHQHDwCjf0JzsM4Q3P/gwncVXUpXSgdtCmPuCgBcaF0UZhSla8SEJD3Xtywt0N7x6Hqy9GcqNW0l6G876q0kEwCchlK1kZYJSAg7+3M3c/VIyPmyb9HtfikOMIfSFgDb+fDce0S1sCx6OTBgCUgIO/NBEB7B6i35vxOVHtHUKt0qSxAGResz7kh50s51+aMwGUyX+kk6O7nCFmAQGSIPIkLUBKgzF35Sm0+SEBAw10hA9yhuePnUc75nAttNFEWajgK7IhVAHs+/BYRgliS/xJASGGEMMAmLaGG/Ze/tJihBATkMxQgPw5tPRLN+B3gPokzNHgr2ru5ByoSZSX+JzR3RKREBsBDy5fkvwQQThhAjxjyyNDsT3OWCJT+z4W06EACAvLWhQbtHBlADvNJK87m+AJwiSzkPNMBuMcDPQC9ggnc8bfaAKz3WEpmKgEF5AB6BfZno79L9MlMpSvP+yIBAfn0YoZXDNwfI9GicIGEtg6wNwdogb87QP5DD0AegC8pOAkoYIdGLyAf3DxIyw4kICCfWmgAclxYgpxggoELZHyKN9fARANTjZhrHCxIDR8Rc42GkyJdsi4BAfnksjIDPA5TocGnSzDn/IzzdZwB9s9wLkz3kOnzsoPXknnC8WpDbp4XLddfOF49F7I04IkEBOSTixWaO0w1VgHeXJPZhRL1vBIF/XSTeJ7jdZ5wvKYTlp+fM8gLx6ufApe2XJOAgHxiUapLTNDKVWwZJ0JX9ezih5/knOptQB2slnK8zhOOVycC9+oZBnnhePVKuFKvpxIQkL9QvNDeZ3CGTR0xZjJNMPugHlxssh7WYF4sx+vabczT+vLrTBhSk566axy1bNyQjp88RX+d+TEVfLOKxt8YoXF9eyftqxHAbMs245mubVvTzv0H6Nl3J9ODwwZR22bu8b5mKixdn2eQF45XXSdH+pVSAgLyF4onn/8V4YxgYnb93JMJG66W0OoRXthagLJ5sRyvCuTRwMMjhtDAG66jrcVMDPLOB7Rr/8G0IH/k2HF6/r2p1Pfa9hTp2F5A3iYwMMgLx6tNmUlxPSQgIB87D0qLT6VxZzJz2DywicD1EmYgtJM41HASkO/U8gpqwOGD7xt8Ey3+di3NZy3+h6M/Uo9r2tLYSC9DW580j3ledzPPa2vmee2fZ5B8vzLrU/rky9KmoPX3bn+1ocm3bXo5fbttO53mePT33HyjoeVLulACDPLC8SoLI5QSEJCPnTYAMIDYTS0+fmEo0hDYeAH2iUlDkoD8PQNvpK83bKKHRw6hWUuXGfR9a7cXGSaXHtdcRb//J/O89maeVwb96YuZ53UH87yOGkrly5VPqMmj3Khe3WnS/AVUfPB7LjuMalStEsrF7GWnBeS9lK7U7aUEBOTPSxfgW8AZl5kA9l4ntIfNBJsKXC6RMB8/ci7ig9cYjldlrvnf48fQ7K+WU892bWnR6rU0vGdXmvH5UgPkG9S5mOYtZ57X25jntQbzvEbNOY+NHk5NLq2XEOTvHzqQ2jVvSoUrV7NtfzU/yxR/1c9T/HkthLDULyAflpmSfsZLQED+vESgWeNmK5iv4Q3jZ1JE3mC/rsO5PYN8DMerAvnf3Xc3LWdN/rPV39LlDNz3Dh5AL3842zHIq4NXAfnU0y0g7+fXQdpyUwIC8uelCY+aYs44IA0ixdL/JTHXPHf/BDrMh6j/NfGfNCavJ41gTf6F96cnNddsLGKeVzbtlC9XztDk8zq2Mw5edx88GONdIyAvIB/Eopc2vZeAgHypjHHaiEtLuKGKAGNBJMsgX5tNMTg0Hd8/QlezmQbgDXONOnh9r5B5XouY55UPXu8awDyvdeswN+tZmvLZYprMeUxeL8N+b3ahFJAXkA9i0Uub3ktAQL5UxvmcI5y9PHBNN5sK5GEQr8/mms3pHpDP/ZOAuFD6J2tpyV0JCMiXyhMHrguiYO+uhK3XZgb5egzyW6w/KiW9loBchvJawlK/VxIQkC/V4J/njLADhV4J2kK9EtbAgpCCKiJhDYKSvLSbqQQE5EtDDsAmD1NN0Ek4XoOegdj2heNVr/mQ3jiQQK6DvPKNdytOjYMpiHmkLNQw/xfsU8LxmqlEM39eOF4zl6HUEKAEch3kob0/zRk+8lbixXs9VcpkY+Z4xfVTrzlec30dpJpXRRpykgt5zfEqlIJef8NysP5c/3KD9QnxanQw1ajlp4AelH/IMOEoEm8350vVZa7Tzfqz4eukQFdxvIL6D9kLEm/VVvzPbJCjjCFACeTyl1oFI3uB5Q8feZ1SPAC7PU+pNhKd5KBbX7wAYD83Et3kKf3xQQJug4cPXXatiSDDGNgZhNtzFJRJyM6YdSzrpSnFT5OQjrKVPnkoAbcBxMOuul610t4B9rmUyg53S74QHlmdJr5cN+GR1Wk+sqUvuQryOoQxCGoNneeR/UJ4ZIOahETtMsgLj6xOE5IlfclVkM/n+RvKuS9nt9ifwrAkYi9cfSE8sjpNGoO88MjqNCFZ0pdcBXkdwhgEsYRiQyd8ERs6waAIfHsqLV9fGjanWpXK1OXq1nT34H5U/5KLPO3v2q3MYfun1+m5n0+gts1jOWd37mM+2reYj3Y089HGfeZpp3yunEFeeGR9lnkuNJeLIK9843/GE6yo93JhrjFGM8jXZ5t8TBA0BfJ9r2ce2Ova0/5Dh+kvH8yiKxs3oNtvyqPy5b1bLgLyPDndhEc2V76Ifo7Tu2+tn6Ow1xbixh/lnGsHrmaQr85/XJoO5PHAu3M+owOHjtC/DbuRvvp2A036dCGHLT5DI/p0o4HdrqMKFcrTnKUr6P35i+j4yVM04IZOpRsCx6+fUriYZnz2pfFGMKZfLxrQtZMxU5+v/PaCejbv3G1o8qMj3Wn5utK95x5u89rWLQyicqXJX9WsCa3ezDy2s5nHdhfz2LZhHtuBedSkfj06dfpMwjbPnj2X8P/oY7K6sOlgg+vRoS0t+GYN1bu4NvXljW/Olyto3w+H6J6hN1JP/qwc1+FWYpAXHlm3hCn1lEnAvRUaDqFez93EBahnOAcVNz5ISSlN3hLImzX569u2orc/KaBHbhvGwEb0x3dm0JBeXQwzzuSCxfTQLYNp3/eHDDB+bNxwg1P2qZcn0m/uGUuVKlakl6d9Qo+PG0EnTp2mtz6ef0E9l9SqYYD8nQMjdEvfHjT3y5X0+apv6fHbR/LmcbIM5Gswp+3vJzKPLZcByE5fyDy2zHH7yJihVHzgh4RtYvNJ1BdMRLK6sLGgP09w++2vbGaYseozveL9I2/mvq2gbzZ8R0+Od5cqUUA+yK9G9radayCv4w1Xv1YX4vTAqwgUg804d2BN/qfmxhPZ5Pt0akd3DepLhctX06szPo3p6/ibIzT2xl60eWcxLVu7ifNGBtydhl29bu1a9PykabR19x7q2OoK6nd9B+rMG8WsxcsS1tOxVfMYmzw06adfmUS/vf9Oqlm9ahnI7zn4A837inlsxzOPbU3mseX6f/fGB8bGkqzN7w8fSdgXbCLJ6sJA/zrlY/r1XbcQSFoA8jgPGDegtyGLgq+ZD1dA3q+1K+1kIIFcAvlc1eIB7iAFR8bvSpvfwSAfE84h3iZvXlfQmHEgGw9sS/+1nt6cVUA/4cPZuhfVopfem1l2QAozz+er1tKS1etozXfbDK2++MD3CeuJt8k7AXmAcKI2u17TOuH/8YYgIJ8BesijoZBAroA8wO1tzrlmiwdfrQL35fw7om1u5HyIsyWbvFrFKzduMQD80bHD6ZJaNemFd6bRhCH9WZPea4A4wH9b8V5D437mvjsM+/ir0z81NOyL2BTz/MSpNKRnZ0MrTlRP5UoVDU0ebwewy89ftsqyuWbjDuaxvXWIodUnazPR/5s1qH+BuUbVtWv/AdHkQwFh0sl0EsgVkAcpSISzLtEm081Lpp9jU3uCMzR1gDvMVPAksmWTN3fi7LlzxgHrtIVfGAev6iAV5hMA6LptRdS70zVUtGe/8ROHrOYD2aFsvx8d6cH2+QoJ69nAZh6A/O039aElq9YZTT/ALpPXtGhKZhdKdfD63jzmseVncPB612Dmsa1Xh1Qf1SFwfJvx/6/CGwsOXhPVhTcJMddkugzleR0kkAsgj1DCALuXo1kHuXvZBwA8QB329/gD5pQulF52SupOLwFxoUwvIylhXwLZDPJmbfZDFk2+ffGE7gkF8IiwCcareA+ilJehQjfaLOuwXIbKsgnVZDjZCPJ5LNs2nJUtWhfWJz+mHMCO8Sfjq5WwBn7MgsM2JKyBQ8HJYyklkC0gDw0W4AYPGrPHSC75w+NNBfF40o1ZeGT1AgXhkdVrPrKuN9kA8rA9wwYNoN8dNVPgfzhkrckZIYVBDJLNCV40yFbOHTDnoBOsyll4ZPVYFcIjq8c8ZGUvwg7yEZ4VHKwC3KHJmnlaAfr/HtVuYZuGhpuNScXisXruoEw2fvLIhn2deb1u/CIN8ZL4xGsZSf0OJRDmLx9AHHFoAPAINpYsZDDAH2YMK1quQzEG9phdgFcdVUDvJY+sWlvmNRbm9ebVJPtF/yccsl7NoOb1hvlLB9/3zpxhltmVRs7qQDKb/OQB8PCFT7fJJRNNPAi7uRZSbSKafyUC757bPLJ+bSKBC046kFgCbn6x/ZRxhBsDyFsl4YbWD9s8tP1siD6pNHiYp1K9xVidEzfXQRDmIKvj1L2cV+YUv8xBuss3J/vn5pfbTwE64WfNhtg1GAMOWPETNni8oejGbFV2sFuyWjhk/fxSpGurXHvhkE0no2z8PIwgnwlYwy7fgPPwEE0mLja1ir6BYOyIv4NNDmPRMZ3nkF0tHLI6TRCDvHDI6jQhPvUljCAP7RVgF3Ego0w2CAfN2X4EB8QAdfRThQZWlShwx+Uu3bR31cfYy1arhUPW9grw8AEGeeGQ9VC+ulYdNpAHAMKjJhNPGSemHq/nT4UCxviQEFQMPv7w91cJwA6A1x3koclX41yPzTVbzII78iNzyL7OHLJrz7MONm9Un8YPjVDX9q1TsiyVlJTQ6o3bDPYplI3/2+sJyob6GeSFQzYbJtLmGMIG8tBE4FECc0s6j5pkotCJ4xXaOvz8I1FgV9EizX0H8KvLXdfx7wrsdTTXmGPj1GeQj+WQjYJ83xuYQ7ZLewOoP1q4jBZ+vYaenDCamZeSk4WrDUI9G/+3zXWfk8UZ5H/BA0eIT8zLXs7HOeNQ1qsD35yUs26DDhvIu6WFF/JEIOcHOCHmaJFWvYRgxoE3DcAeF7zwnE6mGwXypfSCFkH+X5u208O3D6Ea1aoY2vqkj5i/tYj5W69m/taheQbt3iuTP6VPFpXyro8d2JsOHT1W9vf4IcxQNbBXwmebXFaP1n7HfK3vMl9rJ+Zr5Q3F4GvlTWbOEuZrZcrCe0YyX+u17vK1BriukjbNIC8csjpOjMd9ChPIK1ONVUBMJTqAO+zffQMESRXjPlkwsVT9d9uF0q1lZgnkzeYaNPzYncOpT+d2tHvfQfr9P5i/dQDztzIgTy9g/tYtzN96x1AqX768YepJpslv370v6bO7uN5fvcB8rXczX2tL5mvleurXZb7WW5mv9Qvma13LfK0TmK+1BqxM2ZsE5LN3blONLEwg74apRskC5g+8FSDUQRCE3irWTCbtA+gRtgFmKzd85d34BmDThGzrcm7HmjzOGspSvIkF5polK9fRH9+aQc88fAftYSLueV8wf+s9Uf7Wnczf+irzt941nKCRpwL5wq9WJ30WHfjrP5mv9d+Yr5V5YVFP2xbM1zqI+Vr5uYIvma9VQN6N+Zc6NJRAmEAeXjUAkBhe0gxk6pbpx24X1BvJgihI233eXF5p9EHG5kEfEAE0Eu0Y1tQxzkUM8uNSgTw+27nnAD372mQac1NPg9lJQD6T5ZD6WdHkvZOtzjWHCeQLWJDqApAbMnXzzcBOf3C4inj3AEc37OlBAT3OB/AmgY0XoRUKOWPj+oazZZs8TDcvvz+bfn3vLVSxQoULTC4btzF/K9vry5crZ2jgeWzWwaHtj8dPxPwN2sF4U496dtde5msVTZ4E5O18TbOnbFhAXvm3O7FfJ5stN9wx7a4ENQ43zhXMbdsJNWy3z/HlcWCM8wSMBeAOLx9l8rJtk298WV0ae3MvwyYPIMfB63uzmb91K/O38sHrXcOYv7V+HeaVPUtT5i6myXMW0xguP7Jft5i/b2U7frJncfAqIM8Ev3LwmunaD+XzYQF5BWIISOZmggkIt0n9ugELLR6bi1smJ7Ms8vkPK6Qhmcgvwg/D5RPrBuCuTF6qzpQulJk0LM9mLgFxocxchmGsISwgr3zCAfZuJmXq8CM6pR+3bVW0zUwOdJPJF6YZHKQiKBreqBLdUzCD/AWXodycOKnLvgTkMpR9mWXDE2EB+WVRzdHtC0AwPcDW7wcPLLRetOeFFq/WovK9b8j/gEnIDc8h2NzzOeNnOjlJWAONUUHCGmg8OR52LQwgrzRguAmW3oZxN/lhsvFDi48HeoBypho93nDu44x1AqAvtCB64ZC1ICQfiwiHrI/C1rGpMIC8V/Z4NR8R/gUHiW4e6sbPtZe2+ETrCho9zCuw0WNjxBuQnQ0SbxsAd5wfII4O6rLqCYQ1JRyyen3bhUNWr/nwtTdhAHmv7PFmQUNDRc73QPpeedRY6So2SGjjCHYGkIfJaCPnRPZ09FP5uytwTxRLJ127ymRj5pAFaTiAH1q+JP8loEhDTnDTyKc4n+YMLV/i1vg/H762GAaQ98oebxY0wB0ABy8bqxqr1YlSoZHd8ou32q4qB60eB6YK7NX/cYCK8MXwLkIZleDrXsg5E3u+OoAFh6wCdwC82gDsjkHKO5eAAnIAvQL7s9HfBeCdyzU0T+oO8l74xyeaHK/CHAThi59s8QHIMU70CQezuJCl/gdNXyUAPDIunjlNiUAegC8pOAkoYIfpRkA+uHnwvWXdQV7Z4xETxW0NO17Y0FxVHBi3JiKfK4pwDkqLtzMObKjoKzI2AWj6eAuxY8tHe2KusSN1f8qKucYfOWvZiu4gD5AB4MDU4HVyO8yBTlq8XdlhU8IGC9kD5HEobXWTLTt4LdksHK92Be9l+XJXCserl/LVtW7dQR4+7LAR5/sgQJguoM0XutQe+hzhHAYtPpl4sfEB7GG7hTsmZJMuned43Swcr+mE5efnDPLC8eqnwDVpS2eQ98pOnkr0AGY3DmBV3+EZ5PYFLr+XjvkyFLxzcMkqWYq9DLVZOF79nqxU7THIY9MGJWMR54Oc4WkjHjY6TZIHfdEZ5FXIgUyo/uyKzC0Ti9uRJu2Ow4vy9sMabD7P8Xrq9Bl65Z/M7rTgQhP/c7+eYMR5f/bvk+nB8YPoqiub0Or1UT7Xjthj7KedxRzCOFpf25aX268gC59gkBeO1yyc13RD0hnkoVVHojndONz8HO1mos2jz7hcleltUzfH5FZdGBvkA+0PbygIc2BOsQHKNsdyvKqChUuZqGMJE3X8lNmYal7IxnTkKBN+v8osUN2ZC7Zre7f6nvP1MMgLx2sOrgKdQX4Gzwcu7kCD9DMpbT5dnJZEfYJdH/1GCF4/Dov9lItqC2PEgTh4ZuGNBLBX7pYK5EvjydsAeaV5//S2AfTZ12vLNP7xIyI0ZnBPmvPZCnr/40V0/MQpGtCrE90+LI8OfH/Y0NZ7dbmalq/ZTD8c+ZHuHt2PunVqQ7v2HCzT5Fu3aJzw+apVcF8rdxKDvHC85s50l41UV5BXgcPcjrtudYqV66adeDkqOBg2CQB8olulVtsPQzm4XCpScYy1kDMOyVdwdgzyMNc0acBUfyZNftO23TT5k8X00PjBtO/gIQO8H7tneJmJp8f1bWnkgG707ocLafuuffTEvSPp0OEfy0C+UqWKCZ/PNTOOgHwYvlbu91FXkI/wUGHysAOybksHh4xwIUQf4DOeKimAhwE5yD67LQMr9eHsBPMFExcS1tSPnItYk4/heFWVJTLXmG3o8SAPLtjN24tp2epNtGzVRib33klmO/79tw+kdq2b0vwlq2jB0jWGGejw0WMxNv5EzwvIGzSN8KGXm69WVnpIy+gK8uqQz22SEDvTBMCGKQJfgFRAD40WRBrQ4LPRDm9HZri0hpu0dTi3Z5CP4Xh1CvJLV6ynN6cW0E/YFFP34lr00uszjQNa82EtANu8eZhBHr8nel5AXkDezuIOa1ldQR5aNOKqwGwSZDIDPWz0yh0S9mhsQAB4RYOHjSmdxh/kWPxoO2ObvNlck9eV+Vz54HXmvC9pyTfrDA192669hob+zKN3WAb5DVt2JXxeQF5A3o8vRdBt6Ajyyh6vi485NHQAuDJHAMjNfn3wCYQGn+02eCtr1RWQb9m8EU2ZzXyubIcfM6gX9ezcll5l98t1m4uod5drqGj3fuNn+zbNYtwkk2nyF9WukfD5gXnYq3MniU0+d+baPFIdQT7CHQzaHp9oNSitHeYIvGngb2jzyssEV/9Fky8NJwy/yPrJvGty86sW/KjFhTL4OQiiBzqCvA72eDtzAbDP54xD2ly3yZv95OsxyON2pSRNJCCXoTSZCJ+7oSPI62KPtzMVuexdE/9miDUFkpA6DPI77AhRynorAQlr4K18da1dN5DXzR5vZ94U0Ft1u7RTd5jKCserXrMlHK96zYfvvdEN5CMsAR3t8VYnRkWyxCFstt54TSeLslDDXLA254s5Qy6w04MlSpL/EhCOV/9lrk2LuoE87PHqco02QrLZEbVRBXVb12Z3jeJurgMVidLM8VolCvDC8Zp6dry6lKRIQ05y88Lx6uQbEuJn3PxyuyGGoOLVuNF3cx1w/wR3qhecsW71Vc19/E836ldAD8o/ZIC7Anjd1pwb4820DjO4q9/dAnxVj+J4BfUfsoQYznTWQvK8Tl84FRgsGzxUdI8n7wcIe7F5hORr5aibXoNw/Obh1ibiaLDykH8S0Ank3abf80+KiVvK539nErLYq/4HYU7RaZ15JddM6vXLnCLAnskshfRZnb58cJ1EypYDS7cISNxeWmUHoyV7hIPVbeFmUl+5y4SDNRP5ybOJJaALyCtADNNhpZU1paM2f56DdY9wsFqZRL/KMMgLB6tfws6hdnQBeRW/3U+qPz+mWTdtXplqSi8r7ZHLSn4sAqttMMgLB6tVYUk5yxLQBeQLuMcLOEPzzbakWJR08LSJDTuwJ3HYge1F++i//+cD6tSuBd1z+41UqSIcZIh27mbe1D8xD+vdHOa3FnOyRn9v21o4VN1YtAzywsHqhiCljhgJ6ADyituycn4AACAASURBVLA7W8k2ENsGxN46mKLMIF+fNfnNib4PcxZ8Qy+98iG1admYfvnwaLrsUtxnEpD3GjsY5IWD1Wsh52D9OoB8GGPV2F0q8JtvwBnafJBJgXwpPV8CkD/64wkG+JlUr25t2rFzH/Xpfg0NyLtWQN6HWWOQFw5WH+Sca00EDfLKbRJheguzWPhKmw/6DkBakN+weRe98Ldp9ORDo+jrlZto997v6QE2z4D0Wsw13q5QAXlv5ZurtQcJ8jiUfJvzcs4IZ5DtKWhtHvFjIpwh97qc27EmH8PBeu5cCb0zdQHt2XeIHpwwiDX5/WWA3/KKhgLyHq9QAXmPBZyj1QcF8ipiIwAHNvkjOSD/ILR5yHloFNzRPhLmHATORQzyMRysB384Si+yFr9iTWwY+HvHD6ARA7vSruKDcvDq4UIVkPdQuDlcdRAgjyv/+VGNEj8Lc0j+fmnzAHdo6cj4HYxVkDM8mDZxTmiTX/zVOpr4QQH9xyO3UtMml1JJSQm9N30Rrd24g554YCQdOXpcQN7DxSog76Fwc7hqv0AewK40SmjvuznnIvG10ua95K+NsGyfjoI7TGHw7AEPLVJSm/zpM2fpH+/MpWPHT5bZ4PEAbPTPsjvlL+4bRvXq1BaQ9xAsBOQ9FG4OV+0HyANwYJI5yhlmGZBqIN56rnKiehWhEhr7E1FZQ3OHf74Cd7XELblQ5vD3IdChiwtloOLP2sa9Bnl1kxU+4jOjIK/MNYoTtTBrpZt4YOoWLMaNjc6NhDcEbKaoO9VbgqXLUG50SOqwLwG5DGVfZvJEegl4CfIRbh4sT4lAx0yVp8NN0PSScreE2vzccKlUdVkxgUlYA3fn0dXaJKyBq+KUyqIS8BLkQQBSzBkglChB68RFqGUuarRhmth87izOKZzeEYD2jnMNvBm9E91MrXgpCQerXqtEOFj1mo+s641XIK8OGNOFKsiVy1CJFo56mwFIw34OoLaSIFtsnPiJcw5sFoVWHoyWKQs1zH8LB6sNwXlYVDhYPRRurlftFcjDowMgZiU2PLR5aKDYEHItQUYAaZCL4JAUpq34w1LIBBtBJJrxO8AdcsPGYEV7N8tVmWzMHKyISgmSbeFgDWYFKtIQ8K8KB2swc5C1rXoB8nYv/WR7gDIriwebIXzacRiNBKDH3IAnFhuBSnCJLOSsDrGt1J2ojDqARXhJBe4AeLUBOK1XnrMvAcW1quj/oNWDgxV/C5OTfXnKE3ES8ALkYScGcEdsSBvAhZxv45lsLAq5Aeg7RwcHrb2maaAAf8jpQ852NXizvBKBfGk8YUlBSUABu4B8UDOQpe16AfI4cIXGaQews5U0xK1lE2+uAcDDVCPmGrckHGw9Yq4JVv5Z3brbIA8wgq3YrmtgttL/ebF4YA7D+cV1UW0esoZ2bzWVHbyWHBWOV6tC86NcuZrC8eqHnHOtDbdBXnnL9I0CkB15ZhuRt52xOylrdqGE7F6xKPPzHK9HhePVieC9eoZBXjhevRJuDtfrNshnAtRqg8g2nlevl5cydVkJFRF7GeqocLx6PTl26meQF45XOwKTspYk4CbIZ2pyUc/bNfVYGmiWF1K+9ji0tR7W4Ggsx+vadTvoV0+9TnUuqUlP/cc4atmiIR0/for++urHVLBwFY0fG6Fxt/a2LUpEs1z9r210/MQp6toZXXWWCj9bTQULVtOTj46iWrWqOaskzVN+tJGsCwzywvHqyazmdqVugnyERYkwBtBGECDLSYJrIJ7NBRIRJ/JJ9QxcLaHVwxXTWoCyo7Ecrwrk0cjD9w+hgQOuo63b9tDv/vAB7dp90DHIHzlynJ7/v1Opb157ivRu73jcfgCwH22kAHnheHW8OuTBpOvKRdEAmAEwyv3PSdWoA1f9YdOX5EwCEX4snzNcL+MvWMWGGk4C8p3aX0ENGtSh+ybcRIuXrqX5C1bRDz/8SD26taWO7Zob2v5zv51AV7Km/8rrnxq9RFmkKdMX04xZX1K1apVpzKhelNerHb321lz6ZE7pHS+8DYwZ1ZPmzF9B709dZLwpDOjXiW6/LY+2bCk26u4f6UjrNhSxxj6SNm0uNso15P60uKIBbdu219DkqzAdYXxbqAfp8yXf0qT3F9Lp02doxJBuxmZVoUL5pP9XfYlvw6u3haRfxprC8epsyctTqSTgpiYPMwFSslg1VmYCAIW3gXThEKzUlctlFGkI3qoA9olJQ5KA/D133khff7OJHv7ZEJr16TKqWb0qrV1fRG2vujwlyG/Zuoee+u1E+s2vx1KlShXp5dc+ocd/PoIuubhmjCa/6bvdNHnaYnrovsG0b/8hevbFyfTYQ6Uc5wD5B386mG6+8VrauHk3/fHP0+mBewdRq5aN6LU359D+/YcNkMebRaK2Tpw8TW9Nmk+PPDiMyvHq/uOfZtCQQV0MYvJk/3/hf6YlbENAPpe/QtkzdjdBHoHGMiXDADgVuFBP9sxQZiOBPNXFNLhcImHOf+RcxC6UMRyvylzzv385hmbPWU49u7elRYvX0vChXWnGh0vTgvwPTB/4/EvTDBNPR34b6BfpQJ2vbUUn2BZvNtfARr+ZtfZlyzdx3kjrN+403gwUyON3bCjxphO8USz4bI0B8seZ3CRRW7NmL6NX3yh9u1AJbw/VqlZO+P8Gl10cY+c3tyEgn9nik6f1kIBbIK9CGTiNqGiWhhtvBHpIV69eAPAjnBtzrsO5PYN8DMerAvnfPXM3LV+xiT5b/C1d3rge3Xv3ANbKZxvAe22HFoYG/cx/3nGBuaZy5Yp04OARNouspSVfrqM1324ztPqr21weA/JLv1pPb75TQD+5ox/VrVOLXvrLTNbeByUE+XkFK+nJx0bTRbWrG2YjBfIA4ERtFRd/z33ffMHh7HTepBL9HxtJqjb8nEI+eH2U21vLeTPnfZzBxSvhDfychCxsyy2Qd9P9UbkEZmLbz8KpcmVIlmzy0KQPM5/rfz37T8N+PmJIV3rhf6YbIN+7x9X07AuTadyYPtTqyoaGOaRRo7qGTX7t+h30KtvoH3t4OF10UQ0D2IcM7Eyd2rcwfs/r3c44eJ3JNntsAtDIt23fa9SHTSNek9+waRe3m9iU8t3W4oRt1a5VnV7660x6lM0/MBPh+Ql39jfqTvT/atWqJG1DNHlX1pxUErAE3AL5/KiWCE0x02Q1THGm7eTi85ZBvjZrzgDf8eMiZZo4QP6WET1oyozFNPPjrwx3yGPHTlLNmtUMkMfhpvlAdSjbwkdz+QrlyxvPwA4/ZnQv6skHuDCprGM7f++e11BR0X7jZ7PLLy071EVbZ8+eK6sv/lC0evUqCduqVLGC8f9pH35hHLzi8FcdyKb6f6LDXQH5XPyKZN+Y3QJ5t00sbtj3s2+2Mh+RAnk4mddncw3MApI0kQCba8SFUpO5yKZuuAXyboOy25tGNs1ZJmMxg3w9BvktmVQmz7orAbkM5a48pbZSCbgB8ioomRuHrmpe3PC5lzm+UAIS1kDjVSFhDTSenBB3zQ2QV6Qfmdx0jRdhhP8h/vLeLCzhePVGrk5rFY5Xp5KT5yxJwA2Q98IbRvnLv8CjUEHPLA1ICqWVQFmoYS4pHK9pxeVLAeF49UXMudmIGyDvlf08DHFs3JCf3ytPmWzMHK9VuBNh5ngNO02eIg05yfMgHK9+fyOyvD03QMoJE5QVseZzIRBc6xbHRsks/qeVMelSRgE9KP+QYcJRJN5urAm/xmkGd/V72ABf9VdxvIIGEFlxv/olS2knSyXgxhfabc8aJWpl69cpvny2gCNkHOZNyvx1zBZwjN+kwrZZZSlEhn9YmYK8lxeXnFIJejUr2WjmULLKdB14JfN09WabmUOAPd2My+e2JZDpl9trbbuQR4QM003QqezAsqREuFGDngxz++XKCTeqTvMhfdFLApmCvNf+7H9gcYHtqDSwSbDpPDdqiXCjBjsVsa0zyAs3qk4TIn3RSgKZgrxXnjVKSMo9E4evRwKUXOwlohLhRg1wLi5omkFeuFF1mhDpi1YSyBTkvfKsUUJyM4RxJoKPDQdQcmE4ACOY1hxmO3q/lO1o6FAOzjW6B1WtCk9FSV5KgEFeuFG9FLDUHWoJZAryXnnWmIXqRxvpJjE2sFfJhYG9tm/fR//93x/QvfcOoLp1a9Fzz02hu+/uT127OieuTtcp+bxUAgzyEthLFoNIIIkEMgF5Lz1rzN312iRkZXEokK/OhS/lg9cLojeuX7+TnnpqIv3617fQ9de3LKtz584D9Oyzk6lXr6tp+fLNBlfq3Xf3o27d2tC6dUX0q18xX+pzzJfKsdlfeSXKl3pfNGxv9M2gYUPmN20R5Td9chT5HQLXioCCLMMgL2QbQU6AtK21BDIBeS9i1iQSlhdhE+xOSlqQP3HiNP3jH3Pps8/+RSNGdKUBA66lOnVqkgL5Hj3a0siR3ejddxcStP4nnhhJO3bsSwryW7fupRdeYMKMB5jftBXzm74W5TcVkL9g7gTk7S5nKZ9LEsgE5P0CX7/eGFLNO2K8tOHcjXMH1uR/mqjw6dNnadWqrTRjxlKDCOPxx5nE+pKahiZ///0DqV27pjR/PlPYLWCeUgZrlEmmyS9mbtV585j67kmmvruIqe9Mz4kmHyt9AflcgiwZq10JZALyfro3BmWXh0EdbqLYaJQ2v4NBHm8xSdPJk6fp5ZdnU0VmKRo48Dp68cXp9OCDg6htWyanLlxNBQWrDZDfteugYeJ55hnmS40z1wjIW1/KAvLWZSUlc08CmYA8okPujoKg15ILwi6v3lSO8uDQ/ibOIFlOaJMHeE+ZsoR++cvRdPHFNeill2ZS8+b1qU+fdvT7309JCPKHDx8ztPxx45gvtRXzpf4xypfKNnkx11hfUgLy1mUlJXNPApmAvJ/atV+mIawAhDn+O2do8e9EAR5Aj8tQSQ9eYZOfOnUJzZ27go4cOW6A+1139aWjTIgNIE+kyVetWpk3BuZLncl8qeyFU8aXGj14nT37G5o4sYDNPM2oceM69N13e4w3ADHXxH5RBeRzD7hkxNYl4BTkG3ET8JF/hjNCAnud/PKXVwCP8cFM83V0YGldKN0WALx1nntusmGTv+qqxvTRR8tozZpt9Mgjw6hGDUQGlqQkIC6UshZEAskl4BTkgzgMLYxuKDgL8CKZNfh4lqu0l6Hc7pD5zWDv3kPUseMVxptBmzaN3W4q9PXJZajQT6EMwEMJOAV5P80navgA91acEXrYi6Ti8CR6O5GwBl5I3KU6JayBS4KUarJSAk5BPp+lEYlmvwQD7fqJKMjvcrlRjAWcsjhgVYe88U0IN6rLQs+wOuFGzVCA8nhuSMApyAfh7aLOAdzmfYWZBucL8BRKFe2yLNQwlxNuVD2+H8KNqsc8SC80loBTkC/gMX3I2Sv7eDKRKVJvN0MPw5MGF51ggtqQYq6UycZvblSnc6TxsnOta36Shgihh2vTJhX5KQEnAALNFyDvtkZtZdxum2xUfVbHooDea25UNS/m+XEyV1ZkGtYyfnKjCjVfWFeJ9LuM59OOKILwrFH9UyabVLZzq2OBHzy0+OWccehqNcUDsNvgm2ojsdrHXCznBZG3nxtJLs6ZjNkHCTgBKLe1abvDhInoOs597T4YVx6mH2waCFHglJDEifxSdTsok1CGogz8cS9NKX6ahAIXpHQg+yTgBKSCcJ80S169SWRyEUu5Sz7JFRdqNK1lh7tHhEdWo2nha9DCI6vVfEhnrEvACcgH4VkTP6JMDmBViGSELPD74DjdzJS5aTLI701XWD73TwIM8sIj65+4pSUXJeAE5L2m/LMyvAgXgl+71QNTVSfs8Ngg4EXjpoeOlT6nKxNz4YpBfke6B+Rz/yTAIC88sv6JW1pyUQJOQN7PwGSphqps8+O5kJXLUTDzYGOAP/zPODu1w7so/piqYkInMMhviW8IPLLzmS1qapRHdhDzyI5gHtkqHvDIlpSU0L9Wb6MTzFfbWSgMYa4RHlmvVr7U66kE7IJ8kJ418YKAKyeCowHgU4E2yuGmLMw00OB1BHiMzQzy9RnkL6AY3MGMUi8wj+xPmEe2DvPI/pF5ZMczj6wXIIxImi89P5X69G1PvSPtPV2EYaicQV54ZMMwUdLHCyRgF+SVPRvxY6xoz16LPMIN5Ef7gp/my0zwwFGXnAD0brhdejkeBfJGOONEIL+RI1P+lklGHmce2WtNPLK7mEf2RQ5n3J15ZFcwj+xh5pG9g3lkuzCPLBI08vcmLaCt3xVTJ35u7Pg8atykHq1fu4N+wxyz/8Ucs1cwacnrUY5ZPDvpjfk055PSIJxjx0fo1nG9vRy79nUzyAuPrPazJB1MJAG7IB+0Z02iMcDODgCvGQV7xH7H/1SCH7zaCHReBWlB/iTHrH+LeWQ/Zx7Zocwj2495ZC9hHlkF8l2ZR3YY88i+zzyyRaz1P8I8sgcPHqH/y6Qlw9ms061nW/po+lLauL6IfvbIUCpmZqpEID+B49mD3Uo0+fPLRUBe56+O9C2VBOyCvA6eNYnGA009whnmJAC8GeShjsLdUoc3j1RzAZ99qN7tOHdgTT4pj+y/mEf2I+aR3ckcsT9nHtmLmUcWmvy/MY9sW+aRXcB8sIuYR/YXTDCy4utNVMhcsY9yXPrazBW7bese+sPvPqCHHysN5ikgbw0gBOStyUlK6ScBuyCPcAYLopqxfqOJ7REAX5lroOXraq5BP5/mDJBX2vwOBvm0PLL/iPLIDmAe2T8xj+xPmUe2DfPIfsZUhAuZRzYdyJcvX94w//wnc8yazTWiyV+4tAXkdf+6S/+SScAOyKuYNbqCZbIxot+4/DSUs04HrwB1HAhHOMPjB3IFj2wR54Q2eYD3DOaRfYx5ZGszj+zfmEe2KfPI9mSqQZhkEoH8D98fvcBcs3njLrr/4SEGNSHeAG5ljtkrmWP2z8wx27BRXTKDfK+8dsbBa/nydpZK9n3hBOSzb05zZUR2vrk6edY4mR/0H26X6bxxnNRt9xkVNwfyh98+AN6STX4G88gWMI/sUfZ+AbjfHuWRBVgnAvmaNasaB69T3ltEmzbsNA5e8UzDRnXo9OmzvGkspo+ZYxYeOopjFiBfrlw547PpkxfTqDG9OPe0O8asKi8gn1XTmVODsQPy6tAVMWN08zG3Omk6XIZSAB/vr5/WhdLqIKWc+xIQF0r3ZSo1+iMBOyCfz12CNpzSVuxPtzNqJciwBskAHgNKexkqo1HLwxlJQC5DZSQ+eThACdgBeZgVoH3aCcsb4NBSNh1EgDKcDbwdBXNckY9/G5KwBrquFu6XhDXQeHKkayklYAfkdQln4NaUYtNqyBm+hH6Yn6wwUAmPrFuz6049wiPrjhyllgAlYBXk1aGrbqF5MxGdukSFzQvj8jKp84x04ZHLQg1zZ4RH1ssZsV638Mhal5WU1FACVkE+aKIQr0Rnl/7PST/UBglO3Pw0FSiTjfDIOpG0N8/4SRriJfmJN9KRWrWXgFWQh+shNN+wH7ommhC4L7bijMBlqYi8nUwm7PAIzWwn8qUCeuGRdSJxd5/xk/5PeGTdnTupLSoBqyAPoNrIORsOXeMn3xzN0u0Y84piEOYaOxuImpf4n24t3FQbiVttZGM9wiObjbOa5WOyAvKKPNsuQUeYRBfhziLWvJu3ed3y4LEyR3ZkHZRJyE4fdSzrpSnFT5OQjrKVPnkoASsAogAQWq4dbdTDbntStQLldIejVhoP0hc/Xf/KDneLhUc2nax8/byB8Mj6Ku9cacwKyOezMAD0yNmeYF7B2UMmG5oCeCsHrUHIs8xNk0FeeGSDmIEkbTLIC4+sRvORLV2xAvJhijyZ6bzAPg9/dvjPw62ylDXDWsKz90U3CF0BPubCFYO88Mham1tfSjHIC4+sL5LOrUbSgbyK9ZJN/vHpZlgBvRr7K/xAustSiHAJcw+efYczvJF0TDGhExjkE/LILmAe2ZnMIwt+1wHMIzuECUcqV6lIa6Ocr9d5yPm6m1mu/sTB1u7msMm1alcv+701h1DO9sQgLzyy2T7JAYwvHchnQ1Ayp2JVYwfA40B2PWewTCHlcUasekVQgsNpfIbDW53PLWKCoDHIX8Aju5MZpV5iHtk7ojyyf2Ie2bHMI9v66svpr8z52pM5X3t4yPlqBvlcAHbz4mSQFx5Zp99WeS6pBNKBfDbFq3GyDADieIsBX6xKAHEz8xT+r6t5Jn7MCuQNHtlEIL+JeWSfZSKRnzOPbMcoj+ypU2fobeZ/nR/lfL2FOV+Hcehhs8afN6ATjbo9j7ZtKabfMm9s7/4daSNzyLa8qglVrlyJxnP44nNnz9Ebf/2YGjSuQ0Nu6UFfLV5LUyct5JDHZ2jgiG7Ul8lPDuw7lFCTV1p9V+axXRXlsb2NuWivZx7bc+dKyvpyWcM61KxFAyratpceZGasmrWqOZn3QJ5hkBce2UAkn92NpgJ5Za7IZtdJq7MLMwzkodimZkb/Vto8bPiw38NMEwZNPinIg0f2XeaR/YJ5ZAcyj2we88hezDyyiF9v1uS3bNpNH3Gs+QkPDS4D5vuilIIA+QkPDqbIzdfSWqYqfO/N+QbgnmEw/9sL0+nen8O6RfT+W/Pp3keGcex6flViwpIBQ7pQ42aXpgT5LsxjO4h5bKdFeWwfYB7bPcxV+7cXptHdDwyiK1o1ondem0MH9x8WkLe6uqVcVksgFcjn88gjnOEtks4mndVCsjA4yAg2edAM4u0HG6NuSW1UjbljzTh3YE0+IY/sGSYT+ZbBeTbzyO5iHtmfMY9sk2b1Y0C+pKSEtm4uppXLNtGKZRtpM78BPPXcBGPMAHn8DnPLj0dP0KvMYNWlx1WGxr7q680GsC9k4pO3X/00RkZ4Q+ja++qUIH8X89hexTy2i5jHdgnz2GLzWMU8tp8xj+1DzGNbi3lszZ+JJq/bMpT++C2BZCAfVqo/v+Vnbg8ygx3/ds7Q9OFvr0NCv9AnZPyuTDY7GORThqk4dfI0vRXlkR1+Wy8DrJVNfvnS9fT+mwU05if96JK6tYzPcFgaD/LYDD6ZvpS2fVdMp9ns0+H6K423A/xvNZtd4k0qyQ5e4w9hFzMV4ufMYysgr8MSkz7oLIFkIJ/LB66Zzpfyk9cB6NWmA3DHwTA8fxCe4hDnhDZ5gOdHzCP7cJRHFuB9OfPIDhh6A/2dTSLdmfMVB6+fzvySli1Zx9rzKNrB9m94xPySCcHjQR5/q8Nc/P6L/7iVGje9lP61couxMdz36HC6+JKahrll7IT+VKde7ZSaPDYSvCGYQX7v7u/FXJPpqpXns1YCiUBe2eLDcpio4+QEfeMVoA6ScPQD4A7ff5wZpD14hU1+FvPIwpwCO3x35pEdw5yw1apXYfBfTB+yHX44c7526dmWJrG5ZeO6IurW+xrDrNOVfzZhm7rZXIPJQZ1v/O1jqlSponEAW7lyRTrLh7A4uP1k2heGGWcY14nD273F39sGefStcPY39MHEAjblNDMOdrd/t0ds8jp+M6RPvksgHuSVjzg6gqiMYot3PiVuxa6x2wOzn398iIa0LpR2G9OhPDyC/vzcZMMm3/KqxjT3o2W0bs02w/ZfvUYVHbpoqQ/iQmlJTFLIpgTMII9Xe7g9gKwC7927bNYlxS+UgGKf8iKMcSJ5K4CH3z48fWAyMqe0l6HCOInmt4/9ew/RNR2voFv57aNlG5wxhyfJZajwzFWYemoGeTAkIbkRoCtMMvCyr+Ywxn68GQHYcVEr2Q1lCWvg5WxnWLeENchQgPJ4QgnEa/Kw4cINcDxn0eTdWTSKGcrrg9h87i7exNJt0sIj6868ulWL8Mi6JUmpJy3Io4DY5L1ZKFY5Xp22ruq3Eg+/LNQwNyY8sk4l7u5zwiPrrjylNpMExLvGv+UAAEZ4hEzCGCfqrd3Qxspk4yePbLrwGf7Ngp4t+UUa4iXxiZ6SlV4ZLnWJkvjJu7848JaEg1h80WAOc8NzyS7Aq1EpoPeSR1atLfMaE7C/cF35xSMrHLLuf6dDUaPcePV3mnAHARo9zjsyPYgFwMMX3g5JuHm08SDsJgCn2kT8lXj4WnObR9avTSR8ks6RHqeLXQNPjeEuaZ05ItK0wzQDPbxgnBxwKw0ewdAy3SzQYS8A3k9zUFqhh6SAV+YUv8xBIRFzbnUz1ZdbolB6txYU0ONLjVAD0O6tJHjqwJSGn7iRDJdJN8w+Vtq2WqbsYHezcMhalZkv5a4UDllf5KxbI+k0uFyPJ+/lfOHCEm7F4m0J2jyAHpp5fKhilGvFGQe2APejnDEvVjcGL8eQqO4yF00GeeGQ9Vv6KdpjkBcOWY3mw6+upAN5OYD1fiYA3AB7MxGJAnrz/xS4Q/PXTXtXUoq5bMUgLxyy3q8fyy0wyAuHrGVpZU/BdCCvTDa5xPEa1OxCY4e8kUFGAiISM8gD2AHwuoM8NHnQMdVjkI/hkEXAs1eZQvBfHGJYpSZXXEY/YxYqpL9zJMvxHGWyZQo+V4QuXs9csyeZf7ajh1yzQS0CL9tlkBcOWS8FrGnd6UAe3S6M5nxNx5Dt3VLgDy0MfvYK7HU018QEQGOQj+GQVSDfnXliu8bxxBYzgbcVkE9VR7YvhEzHxyAvHLKZCjGEz1sBeYA77MZ9Qzi+bOsyTDvwpgHYI0wCGKh0Mt0okDfoBZ2CPCbtWWaX+jWzSzW7siH9k/llkUYzp+uUN+bTgijX7AhmkhrMXLPLPv+WZka5Ym9krtg85oqtxOGMJcVKgEFeOGRzcFFYAfkIy+V5zm7f1MxBcbs2ZLddKN3qmCWQN5trANRDx/UmsyafDOTHciz6k8xWBZOPehvYsmEXTWWu2LujXLGvMVdsP+aKvY7pBiUJyMsasOYfDXPBjKjWCK8OSXpIQPHKunGxyq0R4W0P5wh1ObdjTR6Ug2XJqrnGDsjPYRrBaKNVgwAAIABJREFU9+K4YtXG4dagsqUe0eSzZSbtjcOKJo8aYRqAxwe8QCTpIwEdqAbRB5jzIlGxYE0d41zEID/OCciXL1+eXnxqIj3KdIJmc00iTR4gjzeDnzINYZhIu4NYQgLyQUg9+Datgjwu3cBXG7dfJeklgaCA3uz6idAKhZwXcP6Gc0Y2+Zq1qxuHsMPG9aHmrRoSTDANGtUlM8h3Za5ZHN6uX72V3mCu2AnMFXsRc8X+P+aKvYW5YtsycYikWAkIyOfmirAK8rDHI04KQN7JNfzclK5/o7YTajjTXiHQGs5oAPIAd3j5KAYqSzb5dN41zVs2otnMJztv5lfUid0kjx87STVqVjNAvly5csZnnzDX7CDmhR04ujt9xlyxc6Ncsfhfb+aKLV8BnpySzBIQkM/N9WAV5BXxhfjL67tO8rlrVkhDMhlBhB9+mjPWDcA9/owmpQtlJg3Ls5lLQFwoM5dhGGuwCvIYG+gBrZBShFEO2dJnRf/3jEm7dmtsipgcZzPJAquZQf6Cy1BudUTqcSYBuQzlTG5hf8oOyEscG/1nWzF74bYsfOjjibydjADeMnhLwE/ctsVGkixJWAMnEvbpGQlr4JOgNWvGDsjji45LOHL4qtkkxnVHAT1AOVONHmcx93HGOsH8F1oYunDIWhCSj0WEQ9ZHYevYlB2Ql2BlOs5g4j4B6GFegY3+a84ws+Gn1QSPHYA77kgsj9Zl9WZtWahhfk44ZK1K3NtywiHrrXy1rt0OyKvDV1yrtwMYWgsgyzuHjRnaeM3onMHktpFzIg8pzK/yd1fg/ncHc61MNmbSkKpcD+IMiMtLMAtOkYac4OaRT3E+zRlavldEJcGMVFq9QAJ2QB7aYQFnOXwN10LCvOHmqQJ71XscoCJ8Me4/oIxK8HUv5JyJPV8dwIJDVoE7AF5tAOGSYLh7q4AcQK/A/mz0dwH4cM+tpd7bAXlUiC8/cr6l2qWQThIAkMNODy0dB7MIZ6z+B01fJTXHYJ5ymhKBPABfUnASUMAO042AfHDz4HvLdkFehbeFGUBSdkkA5ppINGMTgKYPTxq7pjkx1+i3LsRco9+c+NYjuyCvfKU7+9ZDaSgICeDgFRs5wB4gD7942wevq4TjNYi5S9pmB+F41Wo+/OqMXZBXcVIkvIFfMxRsO7DjA+xhu4U7ZqGF7pS5UDLIC8erBYH5VYRBXjhe/RK2Ru3YBXnxsNFo8nzqivkyFLxzcMkqWYq5DMUgLxyvPk2SlWYY5IXj1YqgsqyMXZDH8CW8QZYtAovDsR3WgEE+huMV7ZxgbtZFs5bREg4qtpcp/9p1aUX9OcjYldc0NYKPpUp7uPw/ODrlbcwD2yIFD6zF8eRcMQZ54XjNuVm3RhoSLxa41sFOm5+D8sr1IUei8w7zDQ7hEebAnGIClDHIx3C8nj51hqb9Yy6dOX2WhtyRR7UuqUHfLttEM98qEOD2YWUxyAvHqw9y1q0JJ5q8eNjoNov+9gdul/C6QYgLXKrCelDulgrkjXjy8SC/Y9Nuep2p+37yxEhq1hqenOy4fa6EPppYQD8eOUG3cCjhHZt304vM7/o487tezvyuk6P8rvjs4L5DZZp8DY45D63+2l5X01omDTnyw480nDlgO3SDZyjRqiXradY7C+iHA0cob2gXunF0D6pYqQJ9w3yws5gP9szpM9SX+WB75hAfLIO8cLz6+13RojUnIK/CG4iHjRZTGFgnzKTiAPtCzrhItYJzQpD/qnA1Lfn0G7qbWZwuqnP+/hX+/1XBauP/e4r22wL5Tj3aUr+R3ejjdxfS7u37jA1kf/H39NaL02nMzwZS/cZ16U0mEukSaUeNml3Gbw3z6Y4oH+xbTEaSx3ywHXOED1ZAPrDvSqANOwF5IRAJdMq0axweVxHOCImAhDX1I+ci1uRjOF6TgfyX81fRsgVrHIH8rfcPpJbtmpK5jm+/3lS2adSoVa1MYAVMFTgljg92CBOJD2Qi8VxIAvK5MMsXjtEJyIuHTW6uFSuj7suFYC+pw7k9g3wMx6vZXNOw6aU0lxmerr6+pQHwhw4eMTRsaPJ/Yn7Xh5jf1Yq5Rh3Cmt8GAPJL562kCU+OppoX4aWiNAHkYdrBG4MZ/K0MLBvKCMhnwyzaH4MTkFcxbOBKF88MZL8H8kQ2SSClTd588Dr0zggBjCeyyQTplvtuprxhXWjvroOGrX0Q87s2ZX5XmFTqM79rMpt8IpA/sOeHMnNNkxYN6L2/fmzU1ah5fXrnfz6k8cwHW5v5YGHGGcF8sG1yhA9WQD6bvmrWx+IE5FF7IWd42aQikLDeCymZLRJICfIY5LEjx+nz2cvpi7krDRfK5m2a0KmTp2gwe9u0v6G1cRALDX8B87u2Z37XE8zvWp35Xe2AfPWaVWn10g300duFxsHrDf060KCxvalq9Sq0mF03C5gPFgevA5gPtkcO8cEKyGfL18zeOJyCvHjY2JNzrpRO6UKZTAiHvz9qmFLyht1AF9c1B8TMFbH5M05xofRHzrq14hTk83kgOGiDDVaSSEBJwAzy9RJdhhJRBScBuQwVnOyDbNkpyIsbZZCzpm/bEtZA37khCWug8eR42DWnIC8eNh5OSsirFo5XvSZQOF71mg/fe+MU5HFdEW4RiEyYCYOQ7wOWBj2XANYU2KBA+Sccr56L21IDwvFqSUzZWcgpyEMaugcqy2Rs2Tnb/oxKmWwUx2sVbhZZOF79kX+iVhRpyEn+UDheg5uHQFrOBAjhIw+OUJ1YotR44n8GItwcblQBPUw3oP1TB7IwHWSy5nJYpI6HrnhcFccrqP+QhcTbsUjD9WAmXzj4yIM5CGEOdEgKWAAqyAAYZKRMxqnD2MLWBwXmABb8buYUFfLoYGZTyT3+ZzC9kVZ9k0Am4KeTh028iQD2YDER+LaMEjZkNhHATHCK82nRIAOdFNlgAxV/MI1nAvKKChCaPEifg0xlh31fCK9okPNwQdvdhFdUq/mQzuSeBDIBeZ3cKMvc9hjkhVdUo3XMIC+8ohrNh3Ql9ySQCchDWjp42MRcwGGQF15RjdYxg7zwimo0H9KV3JNApiCvAxVgzFV6BvkYXlEExHqb2YjWc4hZpCrVKtPVXVrTYGYRuqT+RZZnfB8H03qLoyOOZn7R5sIvalluDPLCK2pZWlJQJOC+BDIFeR0ClcUExWKQj+EVVSB/fd/2dF2kPR3af5g++MssanxlA7rp9jwqX96aCATknS0+BnnhFXUmOnlKJOCKBKwhXPKm/p0/AvtPkFSACuQNyrl0II+hzHn3MzrEIWg79r6a/v6fb1Hn/h1p27oiuuuXo+nYjydo9qQFtOu7YmrDhBYDx+dR/Sb1yAzyza5qQptXb0tY7tzZc7SUw9nOf38R1WtYhxpzPPPd2/bSeCaq2AtCDOYv/TnzlzZm/tLpUf7SEcxfWqFCeVrJ/KOfRvlH+zD/aLcs4B9lkBdeUVe+qlKJSMCZBDIFeeVhM5ybB89nEMkWyJs1+dadWtBf/uMNNsEMpm43X0t7duynt/8wlfoy6XOHnm1pIYe/3b6+iMY8MpSOHz1RZq6pWqMqTfz9lITlDu45RO8wGcXoBwbR5a0a0czX5tAP/PaQDuR3b91LHzP/6G1R/tF3mCyjF/OPtg85/6iAfBBfCWlTJHBeApmCvA4eNhgDNptmnLuzJh/DK5rIJt+pTzsadFdf2r/rQJlmDTv7chBKM23c+Cht3O6te+iN331A4x4bTjVqVy8D+YPMPJSsXPxny5i/9Bumt0sH8ks+/ppmxPGP3sz8owNCzj8qIC9wIxIIVgKZgjx6H6SHDQAd3hsImAY3ynUM8jG8ovE2ebO4t67d4SvI72Nqu5eZv/Q+5i+NN9cA5HE4jM2guol8OtjlkXnrAvKZy1BqEAlkIgE3QD4IDxvQBz3NOcJ5OedXOa/lbMkmrwQWD/LF2/ddYIbZsXEX3frwEDbXHE9prlHloMknM9f8ePiYUccA5i+9nDlHYZK5lPlLYZNHX957aSaNZf7RWsw/ijqGMP9oq5DzjwrIZ/L1lGdFAplLwA2QD8LDBsHRWnMGmfg7US3e8sFrMpAvKSkxDlTnvbeItm/YaRy8DmazTr1GdRIevCYqh4PXL2Z/Q59MLKAW7ZrRpY3r8CHuHkNDr1y1MhUyf+ki5i+9hvlLj0f5S9XBKw5sF0b5R/sx/2jXLOAfFZDP/EsqNYgEMpGAGyDvdwwbaPCwwT/DGW8RKV0oMxGOk2e3rd9JE5+bbNj1m13VmBZ/tIw2r9lmHKhWrYFwOrmVxIUyt+ZbRqufBNwAeT9j2MD+/kRUg4c2j5TyMpTfIj914jQVTl1CX81dQd/vPWSYWwby20CzNo397ooW7cllKC2mQTqRwxJwA+RhNgHgPsm50ENZ4nD1bc4bOZtj2EtYAw+FnmnVEtYgUwnK8yKBzCTgBsijB3542ORzOxHO0ObjffKFVzSzdeD208Ir6rZEpT6RgEMJuAXyXh++Kn98tKPaMg+5LNQw/1N4RR0uBpcfE15RlwUq1YkEnEjALZCHlp3Hua+TTlh45u9cpg1n2P+PJCgfFGmIW/KzIILQFfGTV1TIMEK3PKTDfknALZBSB6JehDdIp8UrWSmg95r+T8nMLDu35OjXvHvdjp+8okJr5/VsSv2hloBb4KSA2IvD13RafLzZBn8nAmI3JirVRuJG/dlahxe8on5uJNk6LzKuHJCAWyAPUXlx+AqPmhmck9niU02Rm2NTGwfqrMS5MmfhkbX2BfHSlOKnScjaaKWUSEAzCbgJhF4cvuazvCKck9ni/RRn2eHuXOGR9VPuadu6UXhk08pICuSuBNwEebdjyystHmEL/qDBFJW5aTLIC4+sBhOiusAgLzyyGs2HdEUvCbgJ8tC4n+eMQ9gNLgxTbRpeHOba7V7MhSsGeeGRtStBD8szyAuPrIfylarDLQE3QV5p3ggapkIOOJUOokzCFr+Ac77TSlx8LiZ0AoP8BTyy7zOP7EYTj2wb5pG9iXlkz5w+Q+9y5MlhzA3bLI4bdj/zxqrPEK8+WTkr40BwtS0cXO3U8VN0FQc/s5qcPme1fj/KMcgLj6wfgpY2QikBN0EeAlDgDs0qk6SCnumgxWMcMUHQGOQv4JEFyHdiHtmOzCN7mJmgpjOPbCPmkW3PBCXvMYtUIpA3C8gM+PGbgRVBIm6+uQ9WnkEZp89Zrd+PcgzywiPrh6CljVBKwG2QV/7yuBSV6NKSFSEpLT4+Ro2VZ70qo0DeCGecDuTRiQLmkT3MPLI3DL6eJr84nZqyFr/t2+109vRZGnjPjYa2nUyTb8ocstDK5zPX7G7mmm3FIY/7M9fspcw1e/rUGVrE4YoXz/iSqlSrTHkckrhDXjv65LW59NUnXxvj78+MUi06NqdXmE/2Wuav3cH8tWOeHEm7NhXTAuaePcnafmcOY9zrlp40962CmOfyxvSkNcw1Oz/KNduTuWY7a841yyAvPLJerXypN/QScBvkVbCyZ1gyCAPsJCkt/mf8cClqBZ9sgXwiTb4dc8b2HNXdAO7vi7+nkRx6+OgPRxOaa6oxh+w/WfvvzVyz1/Bzi5lrdgdzzY5irtmDxT/Q68wuNf43Y6lipYr04cuf0K2Pj6CaTDRi1uS3MQkJQH4489d2Zv7aXZuL6XOOjjnsocF0aN8ho93RTGuIjcP8XNGGXTSHuWZHcf/w/jKFiU26Mdfs1RpzzQrIB/8FkR7oKwG3QR4jzYQpSkctHmOCnLpw7sq5A2vyPzVPqTJ5mG3yMNMM4BDDYJQCoA69fyA1b9eUVjKP7IqC1axZj6JjzBSVyCb/A7NLLWeu2ds4Jn2Ni6pTMXPNvsNcswDl2nVr0QfPTzP+14LDGF/brwO17tyKTp04lRDk73tugnEWANv7bgb69cs20YZlG3nT2En4LB7ksaHMiuOaxZtBX425ZgXk9QUY6VnwEvAC5OEVM5QzTDZ2k9Li3fLQsdt+ovI4UAZRSWfOcKPcwSAPv/2ylMquHW9rzxTkAdgwA/3r87X07ZJ1tIUJSe5krb7p1ZenBPm1S9fTnDcL6Kaf9DM2iilMNYhzgkQgj80Km1BYuGYF5N1Y5lJHtkrAC5BXIQ7smmyUd86HLOx8TQQO8xPCKkBO73JGPHtLNnnVfycgn8hcs5O5Zkcw1yw0eGjat7BWX/OiGvQeH/h2HdKZruzUwgB52Odx+AvzDsw1SpOHho5NAeC9Z9te+ie/XfyECcUVyKvntqzeSlN5Axgd5Zp9n7lmb2au2Ss15poVkNfk2yLd0FICXoA8BorbrzU52/GyUTFqEsWLD0J4CuB3c+Nw0fuRs+WD10xAXh28LmCu2SLmmsXBK0w/dZlrFhyyXzMXrDpA7T60C/Vi2335CuWNA9nPJi+mPnwYC9OQGeQP7DpobA7b+RC2Q+9raF/RfmrPP3Ewa36u9+juRv2fR7lmcbB7veZcswLyQXw9pM2wSMArkFfavNXD00S0fkHKEGcD2HTwE307yhmmmmqc68d71wTZUWmbSFwoZRWIBJJLwCuQR4s4gAWDE4A+VVIcsTqZadRtW7VJpbwMJQssWAnIZahg5S+t6y0BL0E+wkNHmINUESRv588BqMs5m3lbg5Saegsxx8yRsAZBzkiatiWsgcaTI10LXAJegjwGp8wwCDAGTV1dkAKLFD4DoOL/+Nzp5Sm3hZgsfr3wyLot6czqEx7ZzOQnT+eIBLwGeYgxnzNcKgHiCFwGYEfCgSa05Uzj3Lg5ValYqMpCDXODwiPrptSd1yU8ss5lJ0/miAT8AHmIEp4qsL2Dp/W6qGxhrwfII+uSsCFFon2Nf7NQJhu/SUP8miNd5sBOP/wkDfGS/MTOmKWsSMCWBIICEAApzDUA/ELO8KkP2lxjJX69AnrhkbW1zDwp7Cf9n/DIejKFUqkfEggK5NXYlM0eMWrSeeF4LQ+rkS+VzOJ/utW/VBuJW21kYz3CI5uNsypjylgCQYM8BqBcKOFyCY0+qIT49Yh8CW8fq8lt+QVlErI6Xl3LeWlK8dMkpKt8pV8hloDbIOVUFEFfhopwx+Hu+STnQqeDcOG5ssPdGSUzD7tQn1ThkgSGlxvWjqv6gTPm5QRnHPp6ubm41HOpJtcloAvIYx7gT9+K83jOOJT1M8GFE541APsgU5mbJoO88MgGORNxbTPIC4+sRvMhXbEuAZ1APqgAZQhdUMA5aMLwmAtXDPLCI2t9HXtekkFeeGQ9l7I04IUEdAJ5jC+IUMPqTCDo8MYxoRMY5GN4ZI8zvd/U56fQ5iiPrFoMEY713ntcHy/WhtRpkgCDvPDIyooIpQR0A3lo1TiAXc/ZL28bXMZCuzEx4gOYTTPI12eQj+GRVSDfvm8Has+hhCX5KwEGeeGR9Vfk0ppLEtAN5M3avNUIlpmIQpmIXuBKgr55q0DeCGdsB+QRfnjFnG9o0fufU52Gl1CDFg1p77Y9NIqZpapUr0LfMmfrwihna7cRXem6gdczS9Ruev1X/6AJz91DDa9sSJ++MtuQ40333Wz8XMxhi7+csZQqV6tCvZj3tdOAa41wxrmaGOSFRzZXJz/k49YR5P3U5pVXz3CeR78Pe+OXjiWQjzfXAKQrMPhOe2E6DXpgIDVq1ZjmvDaHDu8/ZID897sP0nwm6x4W5Wyd8cfp1GXIDVTjkhpJQX7PlmKa+NTbNNbgka1AnzCP7IjHR9KlTS8N+XJ33n0BeeeykyeDlYCOIG/W5r0GX/jGF3PWIQIm5qIx5+6ce7ImD82xLKUy16xm3tiVzAk7mkG9OnPCrpq/itYsWG2A/Kr5K+nTOM5W2PGbM9NTMk0eBOPTmGVqz9a9dAWX68A8sq2YR7YCA36uJgH5XJ358I9bV5BX2nwhizjfIzEjng5MNLiAhXOAoBM4ZOGrfxHngwzy/dwCeWj/APxqtcB5Upp2Mj0gtPU7mAIw3lxTsXJFOsI8smvZzLOOKQO3MY/s2N+Mo9ZdIbLcTALyuTnv2TBqXUEeslXEHV5p86r+vtxW0HFzlIcPbtz+H85n7djkdzFFYDJzTfF3xTSTOVuHPzqMal5Si8tNpf4TbqTa9WrTZOZ57cOeOQ1bNSSYceo2qmvY5Hes3WFo/8OZR7YG88jCq6fzkC50DdMF5moSkM/VmQ//uHUGeSsBwzKZAfjGL+Ccn0klLjyr3igQV/+PAHjOSQ9e423y1/Mh6o3/NoBWF6yigokF1KxdM6rTuC7tYXBXB684lP1i2lI6c/pM2SFqybkS43D1q5lfsobehk4eO0HValYzQB4HrOog99Txk9Rl6A3Ug3lkK1VFAM7cTALyuTnv2TBqnUEe8gUAg2AE2ryb2rbSnIMOYwCz1NucMQ+46QuycINHNl6TT7XYYHqZ/NwUtsmPosZXNaFlHy0zTCw4bK1So0o2rNPAxyAulIFPgXTAoQR0B3mlzaeiEHQydIQxUDHunTzv1jPq8hfcRUGBqMjC68VfhkrV4OkTp2nJ1MW0Yu5KOrT3B+OwtO9dfalxmyZu9TPn65HLUDm/BEIrAN1BHoJVMW3c0ua92jjsLgJo8fDuUSYjCWtgV4I+lpewBj4KW5pyVQJhAPlUlHxOhOH1ga7VPiWKXy88slal50854ZH1R87SiocSCAPIu6nNx2vPHoo2ZdWqHzDRmOPXl4Ua5v8Lj2xQsxPbrvDI6jEP0guHEggLyLulzZtt4GCjCiqpg9/40A3ZShoSlnWWaD1kE2mIxL8P6hsfYLth+vLls5zgaeM03rzSnuGLHvQN11QHvwroveaR9XrZqbVlXmNhWm+Qj588sl7Ph/DUei1hTesP05cOB6a4oeo0QqWyxfsR+CzVdFuJXx8PkGGaJ4w91Ual6VfBUre84JG11HAGhbJpo8pADLn7aNjAwylNoDL3BE0MgpVmN3592OYoW01OYTZ1ZJPJKXfR2uHIwwYgGCbMNkM5W405A3/4v3PezRmbRNBJFx99r+RQdng8o2Se8NR6JWUH9Q4v1194ah3ILeyPhBHkIXOYbQDeAExo58mSAniME3b4DRpM2LJon9H3bEwmntp5wlOr0QwzyAtPrUbz4VdXwgrysGvnc8ZBLLxkAPq4VGROAPXbOesE8BHuDyJNBh1Owav1FXeha57w1HolaQf1MsgLT60DuYX9kbCCvJI7Fi2AvGH0HwB8bAAqJi6AHxpz0IQgqr84/IVNHmCfjQnryRSaYV4ZTy0CnX3815lUi6Nf9r3zRjp98rTx93crN9G4p+6ihi0b03crNtGc//cx3fLrcVSvyYUEJQd27ufIme/SoAeHUfXaNcp+v7xts2yUpetjYpAXnlrXpap/hWEHeSVhACeAHjHZa5pAvpB/B7WfLiCPMAZw4TRfgNJ/lVjvoRnkOcjavDKe2pKSElr0XiGBdWrYI6MIxCQA7D1bdtPIf7+NeWs70tLpn3OY4+3G51VqVL2gVQF56xORqCSDvPDUZibCUD6dLSCfSPgw10DTh1cE3CaDtsfrxCfr1WJVIB/lqT0P8mhww9K1tPDdAhr9q7G0f/teDqq2iGrXvYipCGtS3h39af4bsw1wz7u9HzNdLWfO2gV06vgp5pe93vjf4QOHRZPPYOYY5IWnNgP5hfXRbAZ5zAnMNghwpgPQ23WdDOOaSgnye7YW0we/e4eGPjKStv9rK4HSsMlVTTl65td0072DmUv2Q+rY/zo21dSjxZM/o8EPDadD+w4ZwD78MaY2NJloxFxjf3kIyNuXWTY8ke0gbwZ6mGyCdKHMdtdJyBrxdiKcYSTvzuYanJeUpWOHjzEz1fvU9OrmVPzdLmrT7Wqq3/wymv7CB9R5cFdaNmspDfvFKGpwZSMq3ryLNi3bQBuXrWeqwh004bn7BeQzRBwB+QwFGNLHcwHkMTU6XIbShYnKi6WKw+77opuo0uaZp3ZeDE/t2TNnad7rsw3wBo/siCdupYsvvZhm/s9UOnLwCFWqUomJT26jHeu2U8Gbc6jfTwZQrbq1mb5w6gWHraLJ259GAXn7MsuGJ3IF5DFXQYY10I003M21i7HBLRRnDvBm+ogzXCeZpzbWJo9Gl3/yJX305+nUtmc744C1cvUqxoFs4cS51HVET+afvZmZrb5gAvFvmb7wNtq7bY9hrrnjmbtFk89w1gTkMxRgSB/PJZCHtjmTs9PYN5lMsQrH4BUpeSZ9y+RZ82UzmKPAUwsXyoQHr2hox9ptNOnpN6jbyJ7Uhw9Ty5UrZxzI/vO/JtKQh0fQdQNvoIO7DjCR+CwqYo3+mt7taX/RPuNns/Yt5OA1g9kSkM9AeCF+NJdAHtMUVKjhbLTHQ3MHP+3R6FsSvJeSulCG+DuSNV0XF8qsmUpbA8k1kFfafCFLKd+WpDIrDP94EIT42WZmPU7/NG4ZA+jxlqLuISS9DJW+OinhtQTkMpTXEtaz/lwDecyC3/R/yj/eakA1PVdKbK+SvRFJWAONZ0/CGmg8OR52LRdB3m8ib+Ufny32eHWInCxss/DUeviFdVC18NQ6EFo2PZKLII/5g428FWcAr9cJJhq4cALssyEhbHOb6HiOJBhQWahh/kx4avWYceGp1WMeAulFroK80q79iAaZTfZ4JbdUpidlsqnEK7oyZwShqcK5Imdo+V6lXF3LVuTpJ2lImMlVrMgydGVy+YtRyLOFqJVeBgvLNns8Nix406S7OayA3mueWrV+zes4l9d0IgDyk/5PeGQ13AJy+QuhDmD78rwkMju4MV3ZZI+3634aD8Bur7VUG4kbc5etdXjBU+vnRpKt8+LZuNz+4nnWUQ8q9uMWaj73Oxvs8XA9VWGSAfZ2k9vrLCiTkN1x61beS1OKnyYh3eSqdX/c/vJpPdgEncMNWPh4IxSxFylb7PFKi9fFQ6jscHdGyVLhkfVi5Tqsc3i5rsIj61B2Xj2W6yDvZbgBP95nn1STAAAgAElEQVQUvFoX5nrVuQJCFuDNRIdk4pFdKjyyOsxItA8M8sIjq9F8oCu5DvJeEnl4uYH4uYzSuUz62Re1ZrFu4bVThzV54ZH1ewZStMcgLzyyGs2HgHzpZOB6PigD3faZhy8+KAnTeaJotiRiuhPhvxBhEhSKkJMOKS50wtIyHll07viRYzT1+YnUvm9nphS8Lqa/B3bu5QBnb3HY4tF0edsrdBhL1vWBQV54ZDWb1VzX5DEdXjE2LeO6k90K1WwZJOyOOmzdrdlGZQZ55pFdWsYjmw7kwyD0sPeRQV54ZDWbRAF5IoAZCD3cBGSlAftx2cqrJQUNHuPAm0jQ/LjmMSqQj4Yztg7yZk2+yVXNadvqzbRg0mxmqdpJLa+/ivLGD2Tqwfqkyl3dqxNtXr6OfmTS8X53D2Ymq3ZGaGRJySXAIC88spotEFmxpRMC0wre7eEz70aCDz7eEACSYUzKm0YnM42SoysgX7VGNZry+4nUY3RfJjDpQEunL6Si9duYf/Y2OnH0mGHWadujA8e9z2Py8U9p3/ZiGvnEeKpas1oY59O3PgvI+yZqyw0JyJeKCmAMzdUtzVv5lHt5m9byJNsoiLeap6Py0MmbxjyEOB7ZpTE8slZt8j/s+Z5WzvuK6QbHU/WLatKerbuZZPx1JgwfF2WgeosG3j+KmrZrQavmL6M1C5YzU9WdVK0WXiAkJZOAgLx+a0NA/vycwGceZolMgTmsrpPodz5n/NQR4BWPLN6QAPRwo1zHNvlx5q+VmyCvDmhXFy6n1QXLBOQt4JeAvAUh+VxEQP68wN268ONHuAS3lslQrgg3chFVEuCOuDQvc9bFk0aNM34D+id/UMT5UjsHr2abfCJzza6NO5iC8FY6HjXXCMjbX2YC8vZl5vUTAvLnJax85jM9gNXdVAONOC8K7vHhj3U7ZMXsmHlksYGCYcvEI5v44HXzclD5nk8Tnvt5mRkG4K0OXhe9N5d2bthuHLz2vWsw1WlUr+zgVUDePvwIyNuXmddPCMjHSjg/CoDwmXcStAxaMS4PPcMZ5h/dklkjhmsktHb0Gf9HxpjxP2x0OiTFI4t1ijetBDyysSCvQ6dzuQ/iQqnf7AvIx86JAmkAHbLdpNvtUHP/4zVihFmO/zw/CvbYoLBRBZ0Uj6wCePQn5WWooDuc6+3LZSj9VoCA/IVzAnBXrFF2tHm/aQXtriYVCx4eRIp4O74OmHJgEoGtPmigV2ck8R5PKgKlhDWwuwJ8KC9hDXwQss0mBOQvFJjS5u3a5qEFRzjDzm1nc7A5ZY6KK8C0anMP2k9emWlgf0/k7SQ8so6WgWcPCY+sZ6LNvGIB+cQyVB4yCEEcb9ZI9ESmZp7MZzJ5DU6jSOKCGA5orW4Mbo4BdxY6p9gwy0INcxnhkXVT8s7rEh5Z57Lz9EkB+cTihdkC9nUELhufRjNH2bc5w/0Qm4JuWnw+9ymSAjCTLTCMS8Xb9zPImpUNM5tJQ8L6ncw20hAvCVY8BfX4ysO6oPwQEg4qYZ8HKQXswonitwAIn4gCaBAabzo5qCBjuNwEzdxuUoDrZ3gDbK54+4h370y0drF+veaRtSszJ+XV99D8fQzTdzPb6P+yiqs2TAvJyZcn02cU0GPSYaM3e9wAiGBWQBldXSbdiGnv9CDaiewjUZlalWc8OIZxPau3kkSblRMZ6vCMFzyyfowr2zYrQ2Zh/FL4MdnmNgDm+ZxVcHJo9DDj4P8w0cB+b8Vu73e/0R48aoo5O+FlVf11atN3Ml70F2synRafqO4wruVsNDuF3cyRbWYnAXkbSATThTkEAAhBYH+HKUdHkHczho5bIR9SiVvF9beqxduYOm2Llh0gzyhZI1y1Gk3T8HLtsoarNozajy5LQXdzjZsxdNQhLGIFeEl67lSL12VN2O2Hiat2jXDV2pWeh+UZ5LOGq1ZAPrOFYr48pNvBq9sxdJQ2b9Wt1I5klRbvRd12+uFn2bhLXWuEq9ZP6adpi0Ee32dQSyIQ3kHOJzjDFBU6c5SAfOYLC0CP6/cw3ejiQqns6G57xcClEuN006VSuaBmenaQ+Uz6W0NceIY1cVy1PzJX7evMVXsDc9V2MXr22bsf046133HI4wl07PBRJjZ5jflqxzJfbQvXe35g55609ZeUlDC71gY6dfwkte7awfU+BFkhg3zWcNUKyLuzkqz4drvTkrVa3PCqSdSSF3ZzL98QrEkrmFJmkGeu2jVxXLWpQb5arRqe9toKyB8/cmEfPe2Uj5UzyGcNV62AvHsLJ5+rwg1RpxEs3etJqU88Dl6deKmk64ebLpXpwhek60uYP1cgH+WqtQfyZk0eQnj9V3+g7qNvZE7abw2ZDHpgLDW9pqWh+Sf7TGniCybNYp7bIg63fDXz3A5lntvLONxyqSZ/83230vqlq4w6+08YQSXnSujTVz6gKjWr0wkG+eWzPzc+i/BzPcfcTCvmLKZF7882tPtOA7pT3u1DqFLVyqGbJwb5rOGqFZB3b/npFKAMxOQLOGPjcTsprx27sX0S9UOFL8CbR7KgaW73X5f6LIG8Am3V6Suvu/oCc40CeQAtgH7V/KX07eff0MjHf0Lf7zlggHyiz0COMuX3rzHP7QDmub2WeW7nM8/tVua5vSPKc1tqDjp98hQTnn/EVIn30JnTpw0z0s33jzE2A7NJafem7bR48hwa/NA4OrTvoLFJDH/sLk/MSV5PooC81xIOb/1uarlOpeCm62SyPrhhYolw5QB5p2GdncpHh+dwDoHxQzGoy7kdm2viuGqt2+QVyE947t8NQIX2PunpP9Odv/05nWPNGyCf6LODu/czz+0XBniX8tzuZJ7bVw1grl67RplN/pLL6tK0F9+kHrcMoFPHTtDqwi9p2C/uJLwJmEEefxdv3kGblv2LNi5bQzt5w1Dt6iB0O30QkLcjrdwqqwNpiFf2+PiZxGEz7gogto9dLVzFtgdxiZuHuDqvNgA7QjgD3LFOkKDNH+NcxCAfx1VrH+Tv/t3jTDxeaqKJB/lEn1kF+SZtmtOCd2bRSQb4c2fO0CUNL6WuI/oZ2r4Z5GHWKXhzBvX7yXCqVfdimvnS254dDHs90QLyXks43PXDAwW3YhOFyPVjZF7a4839hxYKoE8V2yfReM3kJblgpgG4Q0tHxu9YG4WcYU7bxNk1m7wb5ppdG7cxz+0dzHP7Y4x3jdo4KlerQuOeeoAatmxK6uC1XV5nwwPoy5mFtG7JSsOctHfbLuP5O555WMw1fnzrU7QhNnn3J8DNS0hOeuelPT6+P+bYPnDXTEd5CA0WJhqsOzPbk5NxhuGZCHfy6Si4IzY+gq+p29GWbPJWXCghCJhk+tw+mEF2BVWsVIkG/mwMNW5zRdnBa6LP1MHrovdmM8/tNuPgte9dw5jntn7Zwaty0cRB77QX3qDKVavQsEfGU5Ua1ejs6TO0eMpcww7fa8xNhl3/01enUNG67+ia3tfT/qJi4+d1A3uFYa5i+iiafOimzNcO+2ETTzYgdfjrZ2gAjBdvDzDdQEMF0G/kbDbhoAw0WXj7QJPNj/70dWJ8bMwcnRTjhXziQ1+kdKG001flQZPI/p3qMztt4CB1xh/fonassV87oIedR0NZVlwoQzltvnY6KJON8mP3+/YtQA2aufnwECAPm7uyPyOYG8w75kievk6KT41hvNDeseGmOlROeRnKTl+9BvnVhV/RrL+8S+36XM+a/nDjkDbbk1yGyvYZznx8iie1b+ZV2aoBGnIkmm096FJh5TUCrR7MTkgqeiduymLzg1knW5PyOsLmhjUALT5ZkrAGGq8CCWug8eRo0jUALWzP8STUXncPmrICGK/bslM/zDV4u4B3STaaa6C9A9QxTsU7YIUhTLhq7awi78tmJVetHLx6t3CWRb/wThiZnPQKWjQOXXX2OwcYQh74MiHOTypN14kM/H4G44H2jp8wR+VzLrTRibJQw/yMcNXaEJyHRbOOq1ZA3rvVog4j/fIDVz76ukdyNHvkOPGx927GrNWM/keiGb+rswZo8Fa0d3MriUhDqnKBipyh5UvyXwKKNARRJ5FPcT7NOZQRKCE+AXnvFpFfl5LUCJQ9GOcAdsHGOykkrlkBPQ5n/doE7YwRh6aIQ4SzhTbR70kr/om3JZXgElnIWUXmtFO/uaw6gAX9nwJ3ALzaAJzWK8/Zl4ACcgC9Avuz0d9DF2JYDV9A3v5CsPqE366Ufl2Csjr+dOUiXEC3sAZm84vqP0xK0NYxn2a3ErhEAuRBkp7JppoI5AH4koKTgAJ2mG4E5IObh1C0DC0PYJDvQ29BEgLt0o+23BoONiZ43+hgtoHbI1xQAeg41wALVrxvO8Ydb64BwMNUI+Yat1ZFsPWIuSZY+YeudQAuQAzhh71M6hKU2yQhXvYZdcP8gY0Qh9TwRAoioQ+4iQrwVpuk+SJXqj5B88cZCOYYYI9LaIU2BlF28DqjZItwvNoQnNdFh5e7QjhevRZyltSvLicB5K0Ch5OhR/ghmD50P3RNNDZ1lhBU3yE3yC+TDdLsQgk31leioJ9uLk0cr1uE4zWdtHz8nEFeOF59lHeYm/IrzIACSnUBKUwygyYNYMQm6BVJeDJ5KBONW2Eg1DxgLHgzsXEZaotwvGq0ahnk4RAgHK8azYnOXfHDLq9CBQBkwpjUG4+f2rxq0w3yE7PMYfZR7rM2whpsKeN4PXPqFLMv/ZO+/qTwgrmc8Nz/4ljvNTnC4984jO+dHOGxZRjnW/s+M8gLx6v2s6RPB/O5K17b5f2+eOWFdLEZwk3N6/ML9B1vWG9zRiA1LzZGcywfiwHKtsRwvCoBry78glYXLOHwvfdRtVqlzj0HdhYLyHuxAk11MsgLx6vHMs6m6r22y/vtqunV3Cg5uWU6SdVPHLTC/93rePYRbgObPNAZnjrQ7JOEGrYP8tDit3+70Qj5e+M9Y6h110507uw5pv77ihZOmsFUfWeo24gBHOq3jyGLxVNm05cz5lLlalU5NPBg5mDtbfw/Ufndm7dz+OLfMbPT/6KGVzY13iyQbrpvbNK6ylfInvtbDPLC8erVNz0L6/XaLu/1JuLnlPihzatLapkctNqRCbR6ROdEuwB7aPaFnONIQ+yDfNuenan7qJuYf3UGfV+8j+O8TzC0/PlvTTF+p3LlODzw/6MuQ/obTE0Tn/oDjf3NIxxvviJ98vI7NOLxe+n0iZMJy9e4pHZSkN+zpShhXZc2xVLPjiQgnx3z6OcovLTL5/NAItHs55i8aAvjgLeLV9q812aaVDIB2GNDxhhVZE64UP7Imen/tsRwvKqKUplrBt5/B9P9tWbO1fMmnVXzlzBxx7sx/YiMH0nt+3Wnac+/yjyuO+iKjldTB/67VecOtGxWQcLyzTu2TQryR384nLCuCrx5ZEsSkM+WmfRvHDiIw7V4L+zN8EzBBR4vbMv+Seh8SzBpNPBIVn6ZadLJTYVkbswF63BuzyAfw/FqBeTVwWs8yG9evibGhq/qOnLge1r7+dfMHrWctq1Zb2j1eANIVH7n+u8Mbf2OZx6/wFxTsXJlSlQXzEXZkgTks2Um/RuHV3FswhB50q6UVaA1t6Np+m2mSTfuOPo/++aaRCBf/N0OJtB+nYY/OoFqXnIxU/a9Sv0n3Gr0BRr+8Mf+jWpcVJsJuF+mzkP6GZ46icrXrneJcbjbZ9xwatiquWH2qduogWGT37F2c8K6rundJd2YQ/O5gHxopkqbjnp1OBrhEYb1ElSqyVHhDvDmk0lcGNVGkGaaZOP0BOSrVK9OK+Z8Rl9M+9Q4eDUfsOL/i96fRaeOn6AuQ/tRj9EDqQLzwSYqX3LuHB/UfkJfzZxnHOiePHacqtWsYYB8+QoVjWfi66rE/K/ZkgTks2Um/R1HITeHnO9is2G+BJVKDABlmKHcCnegi5nGPOY4jtfEmryLa0WqsiEBcaG0ISwpWiYBgLvb/vJhvwSVanmoDSxTdi0wNuFQM9N63F7KcRyv5y9Dud2Q1GdfAnIZyr7M5IlSzwpco4dt2C1GpGy4BJVqbUCbR0x3pyxSXt1qdWM9x3G8SlgDN4TqVh0S1sAtSeZWPW5HilQHlLppqG7OqjLbOKELhPYOLR7+6PipYxKOV71mRThe9ZqPUPYG/vLQ4t0AnTAxQWUyWYpFCl9AbGiJYryb68fGgDcmbIIIHQxZu3F4m8kYkj0rHK9eSDWzOoXjNTP55fzTAJyhnEHRl2mCPR43KGH+yfYEoM/njJ/YKBFUzGzygisp7iEgCic0ePwNxiY8o3MSjlf9ZkdIQ/Sbk1D1KMK9hcujGyaWbLfHJ5pYbJKwsysaPmj1sNmb79NDe4c3TTqNX5eFIxyvuszEebJu4XjVZ05C2RM3wFltFn6G5tVF2Oq2KMAdmjsAHxq+SvGBwHTpd7J+CMerfjMkHK/6zUmoeuRGiIN8HjGAHllSqQRgg0dkSZxVAPhh1kEMHJ2TmGv0mx0x1+g3J6HrkRuulCDtRix0Nw5wQyfANB2G6QabIO4kQKuHaUz7g9cZJXuF41WjlTi8XH3heNVoPsLWFRVvxikjkVchEsImx3T9VbFqCqNAn658EJ+bOF73CsdrEDOQpE0GeeF41Wg+wtiVTEw26gYnPHR01VB1mRP11qSj6SbuMtRe4XjVZdVwPxjkheNVo/kIY1eccpriLQCmGlzwgUlCUnoJqE3Rqxj16XuQuERcWIO9ZRyvKH78yFGOFPkXDgO8yngabE6tu1xL/e4eSxfVr+e0TXnOogQY5IXj1aKspFhiCQCsFZGIHbu6G/b8XJwT3CmAH/14zrs0EUBcgLK9MRyvCuTb9+1J7SM96fD+gzTrL69RgyubU97to6lc+eyh2tNkPmK6wSAvHK86TkzI+qRurCKcrlXgQSwXpFy4AOXmdKrwCOu5Urid6pDiQg2nBnl0+LN3p9GhffupYuVKRrjf/hPGEkICf/rKRKp+cW1q0akdvfEf/0Ud+/emonWbaOSTD1Hxpi0cEngGhxc+zpyuEWODKN6yjTeMf1DbHl1ozYIlVLteHcJmsmLOAq7/APPF3k5te97AdWxkdqj/j3le/w8ThzQ32kG66b47jZ+Lp3zEnLGf8FtGNQ5pPJzrz+N+VdBBthn3gUFeOF4zlqJUoLT5QhZFvgVxRLiMl9R4FroQ6iKak4ZY1+Qvb9uaFr47lUY/+TDHjD9tmHVuvv8uY3IAyoMfnEDX3tyXijdvpSVTZ9Hgh+4xNofJz/6JSUNKCcRQbuQTD1Kz9lcZz19c/1KjjhVzF9J336xmZqmHaH/RrqQgv2fLdmaO+m9ml3qCOWMrMWfsm8wZ+zO6tGmTUC8S1XkB+ayYRi0GobT5dJeasCG8zbmYc7bQ/AUxAbqYbdSFLrxh1OXcjl0oYzheE9nk2/XpTn3vGkPnzp6jaS/+jXrcMpROMZnH6sLPadgv7qN9O3aWgTI2gpKSEgPoNy1bSRuXfUM7///2vgQ6qipbe4PKECAyqQzK1CACCZMgEKYA0swBQtMgqGC30mo/x/bpW+81y7h87+9fm4c+e/A9tbtxQmxlCv6ioJCgBKUBgfAIQwJCAkQgDCEEBEL+/d3UCVWVStWtqjvVrX3XOitD3XuG79z73V377LO/vQWaVY5j9euLaNpzj7EyVBON5HH+0JlTtLpy128MSfJlZ86yzuvrrBl7mDVje7Bm7FDWjO3NIiTu0HkVkrfj8XRnm3jY4YJB8i34i2uLlnmaP4MlamSaYnciGnxUdrptMNfIW5TKBRu3cMBlU86FhbyP+2i8+vvkvYcFF032B8s0taarV65Qs9ataMDksT7uFZD23m+30vp3/k4j759BTVo0Y5m/N2kcW/l6Sf7U0WLNWp/1wrM13DXXdF43s2bsP1gzdo9m1d8+QGmUx/btJSQf2/PntN6ruHcsxC4MQPTIqIgFV6M1T52Gg1X9sdptA3KHla4SpyGxWhYXREjlc0ngchOTfNCFV39wCvP20eLnX9aibmbO/w217tyRtVf3+Vjy365czQS8RbPKjx8qYnfNHzTC1kvy5aXntGuGzZzKOq+dWOf1fzw6r/dyW/tZ5/U9dv/8yqMZ+yfWjB1NPYYOtGoeTW1HSN5UeOOychU1AwLADk0sxMLqw/9h9UW6cSouwdQxaKvcNqncF7ykQfT+idPCXnj1HhcIeMXC16legwY06bEHqX6jhBokD0t8zVvvs4W/j8l3kOZjBwnf1P5WXe4a1J2z7BPWeV2jWejXdF7v1RZYsVCrFnX7TxzDmrETyC06r0LyOp4iOSVsBEDm2CSFvCsgeZVZMRZS5oY9WJsvMNttA1KHiw0vaby4Ma/+WTGDhlCGwgdRMLCsk1JTqA9HzchhLAISQmksnlLbNQTUghwIH6QAkoCTE357uHLkMA4B9e3J6G9JmDtY73iRBHOxBd0MFWyYWBxFCKRaiE24MdE4VKQmDQHZDCU3gpUIZHBjcN2IT9541BW2Ru2GVdFSx7ir2OTmLWzi33tJa2D8fBpWo6Q1MAxKqUgnAmprvkTX6AQsjNPgShnOBT9h1UdywHrHHGERHXXghawnr5BovEaCtnnXiMaredhKzSEQUKGW8NU7ZcemWyYN2EJJCgQNFxmser07kEHusN7xs4xLBpesMIARjdcwwLLoVNF4tQhoaaYmAqn8L9nxat6dAYKGWwwWOCxxpEBARIz/gZcB5gIFv4PcsWYCC16P9e5dn4iGmDefkdYsoiGRIifXGYKA5K4xBMZaK4FFjm9K3jt64FcHkSPBGax+deAFkMUF+xvCJXd/oofbBklfsF0Uv6OoF4C5I5bavRGAuwZFNF7lvrANAclCaQ30iIxJ5QIdWUgK4oDVrgTE8TdcOyB5hLgaTfLuyPJlzVyZ0YpovJqBqtSpC4Fwk5rpqlROCgsBf3cNCB6uGnHXhAWjY08Wd41jpyZ+OibKUM6Za2/3Dsgei7aw7vUe1QuvmZVlovGqFzULzkur01g0Xi3AWZoIjIBovDrvzvAOocS6yZs6XTheGq9lovHqoHllkheNVwfNRzx2BYt9WBAMR1UqHnGyesxqMxRCMJGDKIzNUGWi8Wr1bAVpj0leNF4dNB/x2BWQO8L9IOYth7MQwDctbKzCom0YaQ3KqjVer1y6xCpMi2jrZ2trjGzuyy9yDvhEzg65kNMGP8h54O/wOafkyNFaP1MnFubt4WyV8zm3/Is1rncWlPb1hkleNF7tg19aZgRSuSBmPpTYiIBlDwJYIIdVj/TCOhOUlfmkGlbdzs36ikU8sjld8BPUsElVBKceIg82bCH50DcFk7xovIaGSc4wGYEtXL/RybVM7nLcVY+XcQYXhF4i5BKWvcpG6ZdqOHySv61bVzq8ew9VXL7Cuqz3cTrgfj4vgNY/6cSpgleyDuunHh3WqazDOpKO7IN263walJ5GBdu2a5OC6zv16aVpxu7euIk2LP5IkxYcOHkC9R07mnVl68XV5DHJi8ZrXM24MwcLwgB5wHcoh3MRUKIhmCfMVy2iIeGTfLfBg2jQ1EmUvfjvdLr4B84r/wiVnTlT7a6pW7cuKzu9yIpNz3l0WP/KOqz/RBfPn9dIPvXemSwhOJl2fLFeI/YpTz1GpSdLaN27i7W6qE4dTmf8R+o/YRzdkTLAuQib0DMheRNAlSrDRkAt8sEvH81mnLAblgsiQgBkj81sqVzUjlpY8+e5sPxfmY/Gq2ohmLtm7LxfULuk7qzLes2lU6XmVOWvb9KiOeuwvsY6rIdYhzWZdVhTWYe1Dx3NL/DxycN9s/j5/6B7X5yvCYyseettnwGmzp7B+q8/i2jQsXqRkHyszpy7+o2wPSTWQhRHlruG5vrRKN2AtjzS5lySmeR9NF71kLxaeK2N5LEoe67kFOWxlb5n02bWYd2tWfUNExsHJXm4cLzXAFw/GwEGKCQfj7PuzDGLX96Z86KnV1H75EOR/JVLl9kqX8Q6rL9mHdYbafmC/2Id1rGU2LJ5lbuGLXT45Xeuy65215woLGLB79cp7YlHqXGzpiwx+AcaNfde7ZtAPB1C8vE0284eK/zyOOC6kSO2EDCd5Nve3oV1WNexDutyunThAvWfOI51WCdT8cGDGskPu2c6W/jfaqiNe/hBatejG12tqNCu+WbFJ9rC65DpVYu10HSNp0NIPp5m29ljVX75fs7upvQuAAJ+Gq+BF14FOXsQkBBKe3CXVmsikMr/knj52Lwz/DRer22Gis3huKvXshnKXfMZy6PBAt56LqL/Gnuz6KfxKmkNnDSFktbASbMhfUFCLIhaiF8+9u4F0Xh11pyJxquz5kN640Egg39CiFry2MTeLSEar86bM9F4dd6cxH2PlFpUGiOhV4DaatBAZnLURCCQxmt9Pk3JABqNGSxVOYIjoERDfuTTLnK5xOUyFyUNGHP4ycMXc1NWo8NOzS+v7i3/n7GPuLEjUESPGEUUpfGKVox6Pr3JXf0uhF9zHhUmSuMVMoAoMUvwRt5Ext72Ulu4CDhtU5QVxBUuRk4+34oXoauIy+TJ9H8RxvQL0ShLwWTMpfoQCDhpU5TVLgi33RxmPJOuc0FYMOkxTeze+JhxQ1mAvzThh4CTNkVd0y2tqBTdUgfdqmnX1XGNbqmDYHV8V4TkHT9FujqYymc5ZVPUNd3SikrRLdU1fdacxCTvGt1SaxBzRytC8u6YxzY8jEwuC7kgbt6uw3eDT0Wl6JbaNRMB2mWSd41uqYNgdXxXhOQdP0W6Owhxb6gOZei+wvgTfbfqV1RW65aiqcK8PFr03LPUuHlzmvnb+dS6c2ctcdbq/36ddq5fz1kRZ9PQGQEz7hrfU66x5MgRWvryS5yc6xHWOu3m00awz0zpjAWVMsm7RrfUArhc04SQvGumUhOP7sIF8fJ2Hb5JtyoqfXRLFcmjcxMe/TXLyo1lQYvv6eP/+w9LqaYAACAASURBVDs6dfSoo0jeLgDNbJdJ3jW6pWbi5La6heTdM6NOUIryTZ9bC8l37N2bmrdqRT998CHK25TD+czX0XmWreuWkkJDfj6DDuXmUvYHizkl7gHq3PdOGj5rNrW89VaqrKys9TNleXcfMoR1S7fR+bNnaOT9c6jrgIGsgXqZtU6X0eZVmVVapz+bzulzR7NkXrFmycOKP7x7N1VcuUx3z32Abr9rgI+Vn5CYqJ0XqO4qTdSNtGHJYkL+9oGTJ1PfMWMdqYnKJO8a3VL3PLbmj0RI3nyMrWpBKUX9yuO2sapd73Z0kfzdDzxA+Vu3atb8ltWfUoNGjVl2Lk8j2zsGpdCyBb/nvOfpTPqD6dvMlVS0dy9N/KfHqPzs2Vo/u1hWphExXhQDJ0+hDR8uoROHD7Nu6dMaYb/3/Hya8W+/9WidvkGTn3xKy5GuXTN4MA2aMlV7sYD4Jz32GJWdZq1UjytHkXyguvENZN1779Ik7p+mifpfr7Im6gRtHE47hOSdNiPW9EdI3hqcrWoFm6LszEiZyO2ncmnPZVBmRaWPbqly10z/13+lbZ9/rpF43savaUBaGpN5pkbyTdnC3/Hll5T+m2cogdWMlDsn7Ykn6czxH2r9TBHx2HnzWPwiiX3862hXdjZN5Xp+ZL//ioULtLo69uzFWqcjqcud/bi+4xqRq2tys7Mol9cGcE15aWkNkg9UN76FrPnLWz7za/Xagt6bS0heL1LuOk9I3l3ziciaY1x+Y8Ow4C4CqYPoEUa5h0neZxVVkfyc3/2O8tmlsvurr6jlbbfR6F/8kj5/8w1DSF4tonoTdsMmTVjrtITycjayEtIm1jrdxVqnv6UWbW/1WXgNRfKB6gbJF3y3TXsxoB0nH0LyTp4d8/omJG8etnbUnMGNWp2RErlz0C5+fsLlQy5FXG5ikg+48Dr3pZfpwrlS+vDf/50GT5/OlvxkWvnKwlrdNUf379dcO+cDuGvUZxc87ppARFx84IBmbePbQKOm0DpdQP3GT6BWnTpFTfKoe9UfXqO0x59gTdRmtILHMWrOXNZE7WXH/AdtU0jecVNiSYeE5C2B2bJGVEZKxEPvs6BVEPv/cMF9hG8P2zxWfEIoklfuFbg2buvWnZb/5wKN5NXC69cf/Z2O7N+nLbyOuPc+at6mTfXCa6DP/EMeva3y+gkJrFu6lr7++COP1ulESpmaTqVs3XuHUEZiyau6v8lcoS28qkVdJ2qiCslb8EQ4sAkheQdOShRdUpuiXuA6EDdv5gHfxPtc4J6BqwYvlaAhlGZ2RuoOjYCEUIbGyI1nCMm7b1azeEgoGSYPDWkUUrl4f2sIuhnK5P5I9SEQkM1Q8XmLCMm7b96t2BQFcgfJ+6dRkLQGDr6fJK2BgyfHxK4JyZsIrk1Vw7J+motZSlFw0yBPzn4ugXRlRbfUpomvpVlX6pY6C2Jn90ZI3tnzE0nvzFaKwgIrQiVrW9ytTjXM58Bf35QLXgwNuUDWTg7rEXCdbqn1EMZui0LysTt3wXqexR+iZBg8PLWwi1DJ2uq2SzRE7uXaJ9tK0RDXiG0Y/OzYVp08GLZBb2rDZvnlQeypXBCqeS7ICBTRm6lbiubV/et9H8s97TsxVuqWuko2z9Qn1MLK5YGwEGwLmzLDL69y4+hNm+BPwEbfa8FeJBZCHXNNmSHkbeWLJOYAt7vDRj94do9H2q9CwAwREWx66qrDig80B0bfZ3a5hGL9/jLTlWKlSyjW58HS/hv98FnaeWksKAJG5rEJ14o3e2qqF3czS0VH1myww6k/LVF0ZMPBy4pzheStQNmeNlQUzAhuPpj/XE/vYMXj2wF88U44runIloqOrBMmRPWBSV50ZJ00IdwXIXmHTYiB3TEqlDKV+4SNT1akStAzfN8NV6WiI6sHNKvOYZIXHVmrwNbZjpC8TqBi9DTkrznKBUIikR7Y+FTGBQ+vEw7f1AmlvjqyF86do+WvLaCCHciVVnXc0r4jTXvqOWrRpm3A/pccZa3XV1jr9UHWeu3qq/XqhAHHUh+Y5EVH1mETJiTvsAkxuDvRRtkoSUE71ab8IfEm+ZvZJ++TzliRfPKwEZQ8NNVgOKW6UAgwyYuObCiQLP5cSN5iwC1uDjtNYc2jIHY+nENF6GTzRXaIkNTWV0XyVemMwyD5qxUVtH0dpxxeUZVyuPfI0TR8+j1VKYc9ljwaXTT/Weo1fBQV7t1Nt3ToRIktWtKo2XMJeq5r3n6TEhKbatfVqYulATm8EWCSFx1Zh90SQvIOmxATupPBdUJIBLlswlmARXSOWmwN5zoThuBTpS6S93bXpM6YTUOnzaRjB/IpZ+VSGv/go3T25Ala+upLlPbok5TQhIW6/Uh+PLtu+owaQwdzd9CGpUso/fFn6AoLgsMVNOaBeeLWqWWWheTNvv3Dr19IPnzMYu0KPakI/Mf0PP8DkTTPcMly2IBxz6JvVTqypb46ssHcNZWVlVR8sIDyv9tC+7dtYVGSvTT3xZcDkjz+D/982elTtOKPr1DK5Gls/ZdT7ldZNOmRxzXxcTlqIiAk77y7QkjeeXNiRo/C8a0rgte7s9WM/tZWJxKjYSzXdGRLfXVkg5H83n98S+uXvEMj77mfmjRvQatef01bbA1kySuSh4sm+6MPWAy8nK5euULNWrWmARMmU5068ugEmiQheSsfB31tyZ2qDyc3nAW/PNwuGVwCSQN6a7U6JVxS4Y61BYRxYlMWwmbe4pLHJSyf/Lf/byXt2byJprLr5fjhQ5q7Zta/vhCU5NGBwr15tPj/PE/1GjSkmc/Np9adOrvhfjBlDELypsAaVaVC8lHBF1MXg8RhnWNrO9wwW7n05dLPQ54gUIRK4iWQ5aCRgeDVZiwsHiMDJlY8w154PXXsKK155y0q2ruHegweSieLiqhHylBq3yO5hk9eWfLAoZxFx1f8YSGTfAOa9PBjVD+hkYPgcVZXhOSdNR/ojZC88+bEzB55W+uIn4e/Xh34GzHO+OmkAwvA6LfKXx80hNKMjmORNvNPr1ISh2T24YgcOWpHQEIonXd3CMk7b07M7hEsY1jtqVzgwsHvsOZh1cOdA1dNltmd0Fm/Wkvwdh8F3Qyls17dp2Gh9dO3/kxJKcNoxD33cfjkjbqvjccTZTOU82ZdSN55c2JXj7ytfCcsuqqkaB8wIN4x/pLWwK47REe7ktZAB0gWnyIkbzHgMdBcBvdxIhd/crW668FSG4uOrNWzEbw90ZF11nz49EZI3sGTY2PXFNHbFSePOHiEctYW5YP7FnqxDbiIjqyNN4pX06Ij64x5qNELIXmHTowDuoUFz9Zcwt0pa0TXQyVFUy6bG7ixeh6yr+8h/ljPNRCrz6TbREPMFFgx4hnRXUes3lC6BygnRoyA2imbxTXAorfqUFZ8qKRoiujN1pG1YtzqOfR+HmPp2XSb/J+rtGpj6Uay4mGTNnwRCGenrFHYwYov5oK2Qx3+5BiL93Owl1Wo8Tv1czN0ZK0Yq9teVhpmsfhQWDHZ0sY1BNROWSvyyeu14gPNTyzey250O8W6m8NtbicheWHzkAik8hlWKUOF8sWH7GyMnVC9gJxZLFq1Tpq7tFbu0aqNRevHSfdCvPQFcfOtuGAR1qwjVESNWe3aWe81rdpi0aq1cyL822aSd41WrZC8k+4s5/ZFbUwyc5MUrHjcj04RCzd7Nnw3dRWLVq3ZgIdTP5O8a7RqheTDmfn4PhcE38VjzRstIqJeIrXFxbsRed/0DMW+WrUY8KWLF2jLl5/S9uy1VHLsCHXp058GjU+ndl17aKmOC/fl0aIXn6W58zn3/e2iTWvkTcIk7xqtWiF5I+8Md9eFtAeInTfDmldZJuPFised4k3yN7NP3ker9sqlS/TFkr9RxZXLNDx9FjW6sRnl79hC6z96l8bcN4/a35EkJG/i88Yk7xqtWiF5E28UF1adwWOKREowGBTxaMV7k3xVymQ/kj92MJ+Wv76Apjz8NLXphPcr54hmAZP1H79HF8+fo5/OfoiOfV+gWfKDJqRTwU6k2Se6+54HqFNSH+3c3Zs30oblizXZwoFjJ1PfEWOrr+k1dBQV5e+h9Ef/mS6Wn6fsZYup+NAB6tzzTho+bTa1bHOr9u1h6R9fou4Dhmj1ny89QyN/Poe63jnQ9aIpTPKu0aoVknchE5s4pEikBEN1J9588QoPZckHJPncnCz6LmsNTX3kGWrSrHk1hvh/7sb12v9PHi3SSD71Z/dSyoRptGPDF7T7Hxtpyq+eotJTJ2kdW/2TfvkYf2eoQ5lvvEr9R0+gRonNtGvGz2UN29QxXEchv0z+k69Pp279B9O3n69k8t9LE/m6i+fLNJLv1j+FBo6bQhtWLKETRYe1F4/b5Q+F5EM9tvK5mxFQG6RUfvdoxhqPETXAC+meU7ngpdmCSxJb8pA29CFzvSSvfPLw0S/+/fN073Mvalb6mvchoHXtSGULvUP3Xj5+fLw0dnz1JVv0z7BC1o30Q+H39PFrv6O0hzwC50zyY9k91I7dQzu/Xke7NmVrL5iGjTEE9x5C8u6dWxlZaATwdGOD1F4uSD0Q6YF6YMXv56Jnd2uk7TjlOowX2T1TucBFhQPWfDmXIib5md4dDeauKTtzisbNeZjdKwd9CNuf5Atyt9UgZP/FWj0kP27OI9rCrve3CCF5p9xWofsh7prQGMkZNREAUWGD1EIuWIyN5PgNXwTr1YhvBJG0b9U1IHeMEwW/Q183i0s2l3wuAd01auG19NQJXmj9FSU2b6ktvK5d/Bcae//D7HfvXb3wCgsdUTewtJW75sSRQlr11mtskT9BjZs2oxX/vZBGzZhL199Qz+fFcOLIYVr2p9/7uGuOHthPE37xa7pQVuWuEZKnE56XMXbDxtyOXiF5qx5197UDIQ8swkZC0spNY0akjpOQxssQKZNB7lgZRRQRtHVxBPXJ4wT/EMqOPXrRkLSfU/tuyT4hlMOm3kN7tmzSKoWFjxDLqxUVWujlN5+t0BZeh0yaTr2Hj6YjBft8SL6yspIO5eXS15l/1z7DwuuI6fdR81ZtqhdeheSF5J30UElfrEMAxAUrvjEXuG1goeo5VDQNzrciH46ePhl9DrB5mgteZhgnXoiK3FVbQUMoje6Q1BceAhJCGR5ecrZ7EUBsH6xxfIXFRqasEEMF6YH8jnleDEZvqnIC0niJwXrHomqwbyohN0M5YTDx2gfZDBWvMy/jDoSAtzYsSB6ygf5WK4gPi6v4CbcF/PFuJHgVeYSXGMYY7NuNpDVw8PMkaQ0cPDnSNdsQAMHB/QL3DQ5F9CqSpMxj2Ua6UGvbwHQ0jDGC1PHCw0sOFryel5ho1eoA18JTXKlVKwuvFt5BcdCUiv+GbGA/z3j7en6C9EB+IEG3HN7fUPASy+CSFcbgqlMN8zWiVRsGcCae6jqtWiF5E+8WqboaAZAhFmdB+LDwISeox9J1IoSw1lM9Bb+D3PHtBC+vcMcUSDQE4uQQKY91rVonzp2ePinRkIt8MsolLpe5wMqPufBJDFhIXs+0yzlGIYCFV7g1jnpIP1xSNKofoerBNxKEh2LxFC8oPCfIwOm9zRNrC1lclHJWqDpr+1wtwEKrVpE7CF69ACKtV64LHwFF5CB6RfYVnt9jkuCF5MO/CeSK6BFwcgglSPwhLt6hnVWZv6r87Wq9AX/jGwlI/hMu0bysApE8CF8O+xBQxA7XjZC8ffMgLccwAk7cDAUSxy5eWO9wvcBCDxQd4++uAcHjfHHXxPAN6dV1cde4Yx5lFA5AwElpDUDc2I2K0MeMWsg9EGTeaw0gez17Bbzruabxmi8arw64J6u7kNZZNF6dNB/Sl9hEwKhEZ9GO3pvgsTgcievFO4QSi7Bv6qznmsZrvmi8RjuRRl7PJC8ar0YCKnXFLQJ2pxrGi+Z9LrCo4YePhOC9J09thsLCMiKI9G+GyheNVyc9BUzyovHqpAmRvsQ0Air/TZoNo4BrBul/I0myVlt38c0AuWqwV0B/WoN8X43XC6z+tPytBVTwv1XrvvXqN6Tbe/ankelz6MYWN4cNVWE+68G+zHqwz7IebGfRgw0FIJO8aLyGAkk+FwR0IqCibawW8VbtmpEJE98QYNUjvbC+BGX5vhqviuSTB46g5AGpVHr6JH363p+pVbuf0PBJ91CduuGF0QvJ67wbPacxyYvGa3iQydmCQFAEQLStuFhpzVshO5jKY8K3BYReIuQS4wycajgEyQO9rz5ZQufOlFD3fkPp3YX/plnlrdv/hNZ8iCUAop/OeIiuu/4G2vvdJspe9QGdO11C/UdNpJSfplNxIQuMeCz5q1cr6JN3/kDD02ZRj/7DXK/XGsmzxyQvGq+RACfXCAK1IGC1Na9851ho9U+mZvQkKdEQldcnsGhIGJZ8p+696e3f/0tAkj9x9DCt/NsrNHbmr6hFq7a04i8LKYm/CbRsdatG8uNnP0o7N31Jd/RJoQGjJ1PduhKSH2jCheSNfgykPkGgKi4duwrNtuZBurDiVTZMq7BHu1hohnWv8vlgwfc8l6LMfF+N10A++aS7htGIKfdRyQ9Hq61yf0s+b1sO5X7DQt8Psg5ro2sbdJW7BoNt27ErpT/0z9S05S1WjT3m2hGSj7kpkw7HAAJWRdooKx4vE0TB2HGoRG5tufHmXJKZ5H00Xv198t6dPHJgL733ynya9cQLNdw1IPkdOSzMzSQPYW51KJLvfucQunjhPHXomkwpY6aF7du3Ayw72hSStwN1aTMeEFB5YMxSjMJuVljxSEWQYTOgvvJ/Onzyqr8lxUdo6Rsv0bCJM6l1hy6U+bdXqcUtbTSfvLe7plW7TrT6/de1c9p0uJ1dPM9pLp7Lly7S2o/+SlN++Ru65dYONsPgzOaF5J05L9Kr2EdAWfNm+cpB7Klc8BKxy4pXsxQxyVdcuUw5ny+jf6xbRbf3GkA/Xihn10zj6oXXfTu+payV72sLrz0HjaShE2fQyWNFNVw8N3BY5sip92mLtXL4IiAkL3eEIGAeArDmVZZKI1tRVrwZIZOR9NNX49XPko+kQrnGOAQkhNI4LKUmQcAfAbOseeSm6coF9Ue7s9WIWfPVePXbDGVEA1JH5AjIZqjIsZMrBQE9CBjtm1chmgu5cafID/pqvEpaAz33hWXnSFoDy6CWhuIUAaMjbazY+BTJVInGaySomXeNaLyah63ULAjUQAC+c6gxIdQxGveKlRufwp1G0XgNFzHzzxeNV/MxlhYEAQ0BJPpS2qlI+BXJYUQdkbSr9xrReNWLlHXniWiIdVhLS4KAluQLJZLkZUanETZrOkTj1Sxkw69XNF7Dx0yuEASiRgDWPCzycGLnQfCIpkHYJF4SwfK6R93BKCsQjdcoATThctF4NQFUqVIQqA0BRdjIz47oGETeBDvwQsiIIYIHyWM3Uj0uDTzlev4ZXi5huX+MQkDcNUYhKfUIAmEgAKKHXx6JvfxT9qpqQO7I347IHGi1QkPWyRY8+n1N43WHaLyGcT+YfmpaL9F4NR1kaUAQCIAA0hHA/YL87DhUmmDEwavjA/4FkTnRRORYBf41jdcdovFqFeh62mGSF41XPUDJOYKASQjAWof7pp+nfpW6F3+GI6RtUvd0Veu7GWqHaLzqQs2ik5jkRePVIqylGUFALwJw14D84bLRI6Stt16zzvNNa7AjgMbr26zxmlel8Yrc8N16pdDQsTMpsVlLs/pElZWVdGh/Ll368QLdnjygRjslxzkD5l9fonE/f4Ru6+RerVgmedF4Ne0uk4oFgegQUAuvsPQRkeNUv7xvgrIdATRemeST72KN136p9OPFcspZu5TOlZbQuOkP0w31sEZr/KHlsfdq1/gWYqNGJnnReI2NqZJexikC3hE5TiV631TDIUge83isMF8j4KlznqFb2nak3d9tpA2rF9OVy5dp4IjJ1HfwWD6ngD798M/UrXcK7dqaTYlNW1Jy/xG0fdNaOnv6BN095QH+bDBb7FdrXN/zrpG0btXbtPXrz7TbJnXCbOpwey9a9Mqz1GvAKCr6fg+NmHQ/fbV6iWbJ48Bnc59irdnbWGt2mUdrNv0h7bOcL5fR5qxMqscpjYf8dDr1HjQ6ZuQGmeRF4zVOyUOGHTsIgOjhn8cGl9lcnLYQGzbJK1cJyLdxYjMm5Hdp0qzHOEanDmW+9yr1HzaBGjVpphHvlPufpvadk7WXQtMWN9OYafNo+zdf0IE932kvidMnjwW8Xl2jvkEUHsjT6hs/4xHqkzKGTh0/SssW/T4kyf9w5CC996f5NGPeb+l6zlf/2cdv0OR7n6KbWreLiTtISD4mpkk6KQgYkhrBLBixUQupj5O49MzcUfmgd0OB3CbeJH/6ZDFbzm/59E1Z3qv//jpN+8VzlNAoUSN5+M7hy8/dkkW5m1n/lUl+5+Z1Aa/vN3SCj7tGkTysddTj7ZMPZsmXnTtDK7jtH45+Tx352wC+JXTp0S9mBEqE5M267aVeQcB4BJyWoAzhns9zAckra76QSR6LxtVHIJIHYa58ZyFNmv04Hc7/X21RFoTtI9jNlrdekg90vX+7wUi+bt26mrU+6xHWmvVz11x/Qz06d6aE8rZvpD07N/Fi7i7Nqg+0mGv8lEdfo5B89BhKDYKAlQhglyzcNshoadcBUn+aSyoXbNZCLH8+lyIuNzHJFwQj+SuXL2k+7jMlxdrCa9HBvbRq8WuUNvsJzXWz4t2FNCptLoFc9ZB8cdGBgNe3urWTZskn9RuuLfgWfb+32u/ub8knNE7UIm2GjWOt2XasNcsuoxY3s9Ys++TxcsA3jbR7n2QX0o20fNEC6sfupB59h9qFf1jtCsmHBZecLAjYjoDdoiGI+EEuHVjuWCcAwevyydcWQnn1aoW2mPrN+hXawqta2Dzy/T5dJF+/YULA6yuvXtVeJjlfLKUho6dTu85JtZJ8m3adtXP/kc1asxxuWa01yyRf97rrtPq/XvORFo7Zf9hESrk73bSoIKPvMCF5oxGV+gQB8xEwKj99uD1VBA/rHZE+agE4aAhluI3I+cYiICGUxuIptQkCViBgh5B3bQSP8QbdDGUFINJG7QjIZii5OwSB2EQgg7s9kQt889gVa+YRKp+9pDUwE/0o65a0BlECKJcLAjYhoKz5T7h9EL6ZB3zwCJEMls9eNF7NnIHw6xaN1/AxkysEAcchoEIqzbTm9Spaicar424PEo1X582J9EgQCAsBuFEQUrmFyzNhXanvZBXJo+fbQiCN1/rcjNmiIWhXjsAIKNGQH/nji1wucbnMRUkDGokb6jT9kMk2HWJpwIEImLVBCi+QTC7+kTTBIFBEfx2fhAIXjlKFMvL5VHV512lk/Q6c5rC7pEgXRI8CGUAUMwletWka4cskh30fyAUuQcCMDVKIgY9EV9afgI1+LoO9SFwynaYMwwwCtvJFooFi9M1kCtJSqSBgAgLKrYL4eZRoD8gNIpc9XEBZUVRm9DNpl0soCggccalplrXnWwJ8/1a4hITkHXE7SSfsQiCDG0ZIJVSAosk7j7wzyEcD6UFo0TrpuKYjmyM6sk6amLQUa3RkjbYanISh9EUQCIWAEemIFcHrWWgN1R8zPr+mI5sjOrJmABxpnUzylujICslHOkNynVsQwK5UuGuwOco77UCo8eEFAXUMfAtwKsH7brjKER3ZUJNq5edM8pboyArJWzmr0pZTEfAm+gzuZCjXDVw88MGD6J3oolE4+6ZOyPHTkS1nqb/FLDHYlyUG+6Zq13z1xRIq/D6Pps7iFMYJGF7No+QE67y+xzqvU1nntYN7dV7NvlmZ5C3RkRWSN3smpf5YQQBED386tGERJQPrXJH9cP4du1dxDgoiaKCwvUDHC8HO8fsmQcvxS2csJG/n3BCTvCU6skLytk6zNO4wBGC6IoYeUTLq2Mq/IBLH+3Cqe8YfTt90xmGSfP0GCbR7B+vIrmUd2SusIzuUdWQHjqWzZ05UW/Jt290e9JzuPYdQwd5tdL7sDI0cP4e69hio6ctu38xpiNdVpSHufddoGj76nphJQ2zUPcskb4mOrJC8UTMm9bgJAZB9KhdY9f24wLKHBa+sefwf5A/LP5Rrx05cdJE8SNj7+EnXvpq75nQJ68CuZh3Z6R4d2SWsIzt4At3Uqn01yV/HeeODndMtOYUGDpvCL4oldOKHwzTlnqe53mLKyVpK49Mf1cTF4fpJm/Fk3Ll+hOTtfDSkbUEgOAKIqIFPvrHnBbDQgYDhRYUXU1su7bn0zMzx05EN4a7ZuYV1YFf56ciOmU3dew2tJvmjh/cFPWfs5HnUrlMS7dy6jnZ9l629PBo0bEzFRwoof88W2p+3hY4c3ktzf80asnHm3xeSd+BTI10SBLwQ8HbtYPfsCw5BB/2CuwkFvytrvpBJ3ldHVgfJF+xjHVm/RVjvhVeQfKhzQN6521hEfBuLiHNdhw/upvWr36GR4+6nJje2oFUfvRaXi7hC8g55YqQbgkAIBFScvBOIXq0ngNzhg0Hkz34uZ7ncxCTvqyMbguSLj7AOLBNw2s89OrIfsI7s+LmU2LRltSUP7dlQ5/iTPL4h7Nm1SSP848WHtLpmPfiCWPJE5TxPyJlj6G5b8ckLhwkC0SNg945XkDpEwtEPkDty2WPNQJdPvrYQSiy8YoH0mw2sI8sLr0NGTtcWSeFTVyGUWHgNdY4/yV/gl8uazLeo6NAe6tF7KJ38oUj7iUXdeDrEko+n2ZaxugEBo3LXhIsFCB6kDv87XEb4RqGOoCGU4TYk5xuLgIRQGoun1CYIWIEAonAQeYOds1ZE3SiCR9w+In28CR7jDboZygpApI3aEZDNUHJ3CAKxh4ASJAk3RUKkIwWxY6NWbZkvJa1BpMhacJ2kNbAAZGlCEDABAZXC2OyF2AzuO9Ir+Lto/IckOrImTHIUVVquIysLeq4SRAAACulJREFUr1HMllwqCNSCgF6N10gBVPXryYVfnWqYG0vk0pQLvnE05AKZQTmsR8BSHVkheesnWFqMDwRAwH25RJur3h+tcFMb2yUaItxS+31uqY6sTER8EI6M0noEjMhVHy3Bq+uDyf8ZyQGqLu86jazf+lk0vkUr5f+0tmQCjJ9EqVEQUAhEmqs+EIKw4BELH45IuHc9/gRs9LMf7EUid0TtCJiuI2v0RMtkCgKCgC8C3kSPKBhE3oR7KBcNwjLDETaprR2jn3u7XELh4ui08w3d2eo3uGqXkNGT7TQQpT+CgBMQUESPhxqpBvQKhyNSB4us+In0xgiZPOeEAfn1oXpxN3Ot6Mg6aX7SRtdJEpJ30oxIX9yMADYsYVcs4tphzYPoYZn7b5rCeV24YMEW5F7GBZus9L4Y7MDwmo7sWtGRtWMCamuTSX60kLyTZkT6Eg8IgLhB9rDu1aGI3vt/itxh+TvReld9991wtVZ0ZJ10EzPJzxKSd9KMSF/iCQFY7EpOEGIkSIfgTfIgdhB8LJA8LHnE3bdkd81B70lEMrLlH7GObG/Wke2Vqn30VRbryB5iHdnptevIRnojlJxk/dkPWX92EuvPthP9WSb5h4XkI72b5DpBwBwEFPnDXYM4e0X2TnXX+CZBWxsgnbGFJG/OlMRurUzyjwvJx+78Sc/djwBcO4imAdkjTQIUqJzmulEkn8B9u4kt+Zo564OQvKYju4t1ZNd7dGRTWEe231g6dqyAFr35LPXqM4qKCvfQoCHptHnTKurWI4V27cymxMSW2reD7VvX0tmzJ+juMQ9Qt6TBdOrk0WpLvu2tnAaZP/96g0dL9k7Wkh0RX1qyTPJPCMm7nyhkhLGPgNEhlEYioovkC/L9dGQ7s44su2tOn2Id2S9YR3aKR0d2KevIDpxAjRo300h+PLtd+vQbQ0WH99Dbf/kXmvKzp6l9h2TNBdS02c00Zvw82r7tCzqQ/51WX3l5aTXJX3/9DZTzFWvJTmItWX4RwI2Tls5asnHkxhGSN/JWl7oEAXMRULqyVmW41DMaJXgOF1MLLklsyUN2sPoI5ZPfuZ11ZFf76ciOmk0dOvXSSH7uQ6z9yqRceDiPVq96nabNeI4SEhI1kr+tfTcamjqTcnewtOB2lhb0I/lbb7uDivkbQf4+1pLdy1qyRawl66lPz+DccI6QvBtmUcYQTwg4QWoQxI7sl6lc4E7CAWse0nVFTPIzwyX5gv2sI+u3CAtSj5bky8+X0vovWEt2NGvJJrKW7HLWko2zBVkh+XiiBxmrWxCwi+j9BcIR9pnFJZtLPpeIfPLFxawjy+SbNpV1ZJs0oxUfs47smLl0/fX1oib5o0X7aM9u1pLlF8jxH1hLlt01s+awlqy4a9zyLMg4BAHXIhBOqmEjQIDV/jwXJRCuNGSVFY8QyohIXtOR5cXRb3I8OrLDWEeWF0iPMEFHa8k3anSj5gqCP79HMmvJnmAtWf7Zt3/8aMmKJW/E7S91CAL2IJDBzeoRDYmmd94C4bDckVYBAuHeR9AQymgal2ujR0BCKKPHUGoQBOxEQMn/vcCd8Nd3jbZf8LfDeseiajBxEm+Sr7EZKtpOyPXRISCboaLDT64WBOxGQAl5Y7csYuiNInrlDkJaY6RgCCZKLmkN7L4LgrQvaQ0cPDnSNUFAJwKK6JESIVqL3juvjsqWqWfzlejI6pwsi07z0ZGVzVAWoS7NCAImIgCih8UNHz185nCv+PvOgzXvndIYidEyuGSF0d/qVMN8jejIhgGciadW68gKyZuIslQtCFiMANwsyHnT2EPySFG8n0sgoRJY/qmegt+jyXoZSDSkAdcJoXBY+XJYj4ASDbkoJG89+NKiIGAmAiqeXZG9agt+dRA5ctXjHHUg30AWF/jz9bhmauu7WoC9zovcQfDqBWDmmKVuXwTgrkEB0V8VkpfbQxBwJwIgcljoiI7BwizSGav/wdJXB9w6IHkoTxlN8iB8OexDoEJI3j7wpWVBwG4E/N010eSvF3eN3bNZs31x1zhvTqRHgoBtCHinNAbZI0oH1r3eo3rhdVWmaLzqBc2K8yalicarFThLG4JArCDgHUKJRds3dbpwqkMomeSPx8pg46GfTPKi8RoPEy1jFATCREBthkJUzjNcdG+GYpIvDLMtOd1EBJjkRePVRHylakEglhGAzx5pE7BoqzutAZO8r8brhXO0bPkC6pnMGq/JqbbjkZubRTtz11P6VNaXbegdZGR710zpAJO8aLyagqxUKgi4AwGwIKx6CIHoSlDGJO8r/yckb+udwCQvGq+2zoA0LgjEBgIwwTO4qE1W3jtqfeT/9JJ8RcUV+vLLRdroR42aS5WVV+nzNW9So4SmNHjwNNq0aQV9uzmT6tdrSIOHTKc+vUdr5363fS1t/Poj+vHSBe1/w4ffQ6WlJbR06UvUvfsQyi/YRuXnz9DIkXOoa9eBWr3qmmbNW1PrVp3oh+OHNEu+fn3Wl93N+rIbqvRlBwycTHf2rdKX/dsi1pftNYpTHu+h9PRnqRVfF4sHk7xovMbixEmfBQEbEPDfZBVQNEQvyaP/Bw5sp+zsxUyiz2gkC7fO2DHzqE7duvT+e/Npxozf0nWs0/rZZ2/QlMlP8TmXKCeHNVvHezRbmdjT0p7U5ABB8nd0S6FBA6dQ9oYldOLEYZo65WkqOXWUVq5YSGPHPUxt23ShtWv/SmdLT2okf+r0MVq/jvVlJ7G+LO/ZWpn5Kt3Vn/VlGzXTSH78+Eeob58xVKdOHS6xuXFXSN6GJ0WaFARiHAGQPdSpYN339YwF1vx5LkVM8r4ar0HcNWVlp2jFilcoJWUaXbpUzr7yLEqb9DhdvFhOy1csYDWn76ljx17Us+dI6tKlH9Wtez0VFxfQ/nzWbN3Pmq1H9tIDc1+uJvkxY+dR+3ZJtHPnOsrdla0ReX7+Vh8fvPdnO/i8NWv89GVTZ1PHDr00kkfdt93WLaanS0g+pqdPOi8I2I6AEvJuyz1pziWZSd5X4zUIycOVkp39Af34YzlVXL1CzZu1pgEDJmuW87lzJbQ7byPt2bOJDh3aRTPZqq/kjfrr17Nm60jWbG3Cmq2rWLN13CPVJI/fQcrei6sg+R07vtS+LSQk3OjzAgDJF7B7x38RtrAwT0je9ltLOiAICAJOQSAin7zqPAh18eLnqR773mfOnE+tW3emgwd3aBY2XDGQ8IMbp3+/CXSOLX+QPkj5OPvV4aKZNeuFoCQPl0xt7hpNX5ZfFJPSnqAmjZvxt4eFdPeoKn1ZseSdcntJPwQBQcBuBHSRPCxm70O5QsrLS9lls5BJvoHmG69fvxFdvVrhs8B6V/+J7NJJZ+v+lEb+hbwYmtRjKJ04yZqt/LND+2SN8ANZ8lhcDbbwis++/aZKX1Yt8B45sk9I3u67StoXBAQBxyDgo/Hqv/Aaqpdnz57QFjyTk1KpT5+qCBo5jENAQiiNw1JqEgTiFQEfjVf/zVDBQIHv/NNP/0w9kobRyBH3aT5zOYxFQDZDGYun1CYIxCMCPhqvktbAWbeApDVw1nxIbwSBWEVANF6dNXOi8eqs+ZDeCAIxj4BovDpvCkXj1XlzIj0SBGIWgUCiIfV5NKLxat+UKtGQH0X+z75JkJYFATchoIgekn8ocOGoXADCM9bONNw1OETj1VrcpTVBwPUIKDL3/+n6gTt0gBrZyxvWobMj3RIEYhwB4RZnTGDl/we5FFLNuKtwG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Výsledek obrázku pro dend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4407"/>
            <a:ext cx="5976664" cy="45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Cladogram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v biologii pro klasifikaci organismů</a:t>
            </a:r>
            <a:endParaRPr lang="cs-CZ" dirty="0"/>
          </a:p>
        </p:txBody>
      </p:sp>
      <p:pic>
        <p:nvPicPr>
          <p:cNvPr id="2050" name="Picture 2" descr="https://upload.wikimedia.org/wikipedia/commons/thumb/3/31/Cladogram-example1.svg/663px-Cladogram-example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3150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Polární </a:t>
            </a:r>
            <a:r>
              <a:rPr lang="cs-CZ" dirty="0" smtClean="0"/>
              <a:t>graf (</a:t>
            </a:r>
            <a:r>
              <a:rPr lang="cs-CZ" dirty="0" err="1" smtClean="0"/>
              <a:t>Polar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 se při </a:t>
            </a:r>
            <a:r>
              <a:rPr lang="cs-CZ" dirty="0"/>
              <a:t>zaznamenávání dat, která vykazují jistou cykličnost, či se u nich zjišťuje směr</a:t>
            </a:r>
            <a:r>
              <a:rPr lang="cs-CZ" dirty="0" smtClean="0"/>
              <a:t>.</a:t>
            </a:r>
          </a:p>
          <a:p>
            <a:r>
              <a:rPr lang="cs-CZ" dirty="0" smtClean="0"/>
              <a:t>Souřadnice: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délka</a:t>
            </a:r>
            <a:r>
              <a:rPr lang="cs-CZ" dirty="0" smtClean="0"/>
              <a:t>, úhel</a:t>
            </a:r>
            <a:endParaRPr lang="cs-CZ" dirty="0"/>
          </a:p>
        </p:txBody>
      </p:sp>
      <p:pic>
        <p:nvPicPr>
          <p:cNvPr id="1026" name="Picture 2" descr="Výsledek obrázku pro polární gr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9849"/>
            <a:ext cx="42481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9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GRAFY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8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Vodopádový (</a:t>
            </a:r>
            <a:r>
              <a:rPr lang="cs-CZ" dirty="0" err="1" smtClean="0"/>
              <a:t>Waterfall</a:t>
            </a:r>
            <a:r>
              <a:rPr lang="cs-CZ" dirty="0" smtClean="0"/>
              <a:t>/</a:t>
            </a:r>
            <a:r>
              <a:rPr lang="cs-CZ" dirty="0" err="1" smtClean="0"/>
              <a:t>Bridge</a:t>
            </a:r>
            <a:r>
              <a:rPr lang="cs-CZ" dirty="0" smtClean="0"/>
              <a:t> Chart)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MS Excel 2010 - Waterfall char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238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10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Svícový</a:t>
            </a:r>
            <a:r>
              <a:rPr lang="cs-CZ" dirty="0" smtClean="0"/>
              <a:t> graf (</a:t>
            </a:r>
            <a:r>
              <a:rPr lang="cs-CZ" dirty="0" err="1" smtClean="0"/>
              <a:t>Candlestick</a:t>
            </a:r>
            <a:r>
              <a:rPr lang="cs-CZ" dirty="0" smtClean="0"/>
              <a:t> chart)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Zobrazuje nejnižší a nejvyšší hodnotu (např. cenu); vhodný pro znázornění trendu</a:t>
            </a:r>
          </a:p>
          <a:p>
            <a:r>
              <a:rPr lang="cs-CZ" dirty="0" smtClean="0"/>
              <a:t>Podobný je schodový graf (Bar Chart)</a:t>
            </a:r>
            <a:endParaRPr lang="cs-CZ" dirty="0"/>
          </a:p>
        </p:txBody>
      </p:sp>
      <p:pic>
        <p:nvPicPr>
          <p:cNvPr id="4098" name="Picture 2" descr="https://upload.wikimedia.org/wikipedia/commons/2/27/Candlestic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57444"/>
            <a:ext cx="578702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7/72/Schodovy_gr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73" y="2924944"/>
            <a:ext cx="2262470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1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Znázornění probíhajícího procesu</a:t>
            </a:r>
          </a:p>
          <a:p>
            <a:r>
              <a:rPr lang="cs-CZ" dirty="0" smtClean="0"/>
              <a:t>Jedna osa čas, druhá postup činnosti</a:t>
            </a:r>
          </a:p>
          <a:p>
            <a:r>
              <a:rPr lang="cs-CZ" dirty="0" smtClean="0"/>
              <a:t>Např. grafikon dopravy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Hodí se:	rozložení hodnot napříč spojitou proměnnou</a:t>
            </a:r>
          </a:p>
          <a:p>
            <a:r>
              <a:rPr lang="cs-CZ" dirty="0" smtClean="0"/>
              <a:t>Znázornění distribuce dat</a:t>
            </a:r>
          </a:p>
          <a:p>
            <a:r>
              <a:rPr lang="cs-CZ" dirty="0" smtClean="0"/>
              <a:t>Výška sloupců vyjadřuje četnost veličiny v daném intervalu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889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histogram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9" y="692696"/>
            <a:ext cx="476123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Výsledek obrázku pro histogra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84" y="4189468"/>
            <a:ext cx="6858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87624" y="6468119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Zdroj: https://www.fotoradce.cz/fenomen-jmenem-histogram</a:t>
            </a:r>
          </a:p>
        </p:txBody>
      </p:sp>
    </p:spTree>
    <p:extLst>
      <p:ext uri="{BB962C8B-B14F-4D97-AF65-F5344CB8AC3E}">
        <p14:creationId xmlns:p14="http://schemas.microsoft.com/office/powerpoint/2010/main" val="17028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Histogram jasu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www.fotoradce.cz/files/magazin/253760/big64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54" y="1556792"/>
            <a:ext cx="6858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Optimální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Podexpozice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Přeexpozice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Malý dynamický rozsah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Pod i přeexpozice</a:t>
            </a:r>
            <a:endParaRPr lang="cs-CZ" dirty="0"/>
          </a:p>
        </p:txBody>
      </p:sp>
      <p:pic>
        <p:nvPicPr>
          <p:cNvPr id="4098" name="Picture 2" descr="histogram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18"/>
            <a:ext cx="28956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Myšlenková mapa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Grafické </a:t>
            </a:r>
            <a:r>
              <a:rPr lang="cs-CZ" dirty="0"/>
              <a:t>uspořádání klíčových </a:t>
            </a:r>
            <a:r>
              <a:rPr lang="cs-CZ" dirty="0" smtClean="0"/>
              <a:t>slov</a:t>
            </a:r>
          </a:p>
          <a:p>
            <a:r>
              <a:rPr lang="cs-CZ" dirty="0"/>
              <a:t>Do středu mapy zakreslíme klíčový objekt, jedná se o centrum naší pozornosti – jádro myšlenkové </a:t>
            </a:r>
            <a:r>
              <a:rPr lang="cs-CZ" dirty="0" smtClean="0"/>
              <a:t>mapy</a:t>
            </a:r>
          </a:p>
          <a:p>
            <a:r>
              <a:rPr lang="cs-CZ" dirty="0"/>
              <a:t>Větve mají svá klíčová slova, popřípadě ilustrace. Jednotlivé klíčové pojmy jsou asociačními podněty, které by nám měly umožnit vybavit si celkovou informaci.</a:t>
            </a:r>
          </a:p>
        </p:txBody>
      </p:sp>
    </p:spTree>
    <p:extLst>
      <p:ext uri="{BB962C8B-B14F-4D97-AF65-F5344CB8AC3E}">
        <p14:creationId xmlns:p14="http://schemas.microsoft.com/office/powerpoint/2010/main" val="15163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 pro popis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Blokové schéma - popis struktury systémů</a:t>
            </a:r>
          </a:p>
          <a:p>
            <a:r>
              <a:rPr lang="cs-CZ" dirty="0" smtClean="0"/>
              <a:t>Schématický diagram – více detailů</a:t>
            </a:r>
          </a:p>
          <a:p>
            <a:r>
              <a:rPr lang="cs-CZ" dirty="0" smtClean="0"/>
              <a:t>Vývojový diagram – popis procesu</a:t>
            </a:r>
          </a:p>
          <a:p>
            <a:r>
              <a:rPr lang="cs-CZ" dirty="0" smtClean="0"/>
              <a:t>DFD</a:t>
            </a:r>
          </a:p>
          <a:p>
            <a:r>
              <a:rPr lang="cs-CZ" dirty="0" smtClean="0"/>
              <a:t>UML</a:t>
            </a:r>
          </a:p>
          <a:p>
            <a:r>
              <a:rPr lang="cs-CZ" dirty="0" smtClean="0"/>
              <a:t>BPMN – Business </a:t>
            </a:r>
            <a:r>
              <a:rPr lang="cs-CZ" dirty="0" err="1" smtClean="0"/>
              <a:t>Process</a:t>
            </a:r>
            <a:r>
              <a:rPr lang="cs-CZ" dirty="0" smtClean="0"/>
              <a:t> Model </a:t>
            </a:r>
            <a:r>
              <a:rPr lang="cs-CZ" dirty="0" err="1" smtClean="0"/>
              <a:t>Notation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>REPORTING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3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grafů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Distribuce</a:t>
            </a:r>
            <a:r>
              <a:rPr lang="cs-CZ" dirty="0" smtClean="0"/>
              <a:t> – sloupcové, bodové grafy</a:t>
            </a:r>
          </a:p>
          <a:p>
            <a:r>
              <a:rPr lang="cs-CZ" b="1" dirty="0" smtClean="0"/>
              <a:t>Kompozice</a:t>
            </a:r>
            <a:r>
              <a:rPr lang="cs-CZ" dirty="0" smtClean="0"/>
              <a:t> - </a:t>
            </a:r>
            <a:r>
              <a:rPr lang="cs-CZ" i="1" dirty="0" smtClean="0"/>
              <a:t>jak se rozkládá celek do dílů -</a:t>
            </a:r>
            <a:r>
              <a:rPr lang="cs-CZ" dirty="0" smtClean="0"/>
              <a:t> koláčové, stromové, sloupcové</a:t>
            </a:r>
          </a:p>
          <a:p>
            <a:r>
              <a:rPr lang="cs-CZ" b="1" dirty="0" smtClean="0"/>
              <a:t>Trendy</a:t>
            </a:r>
            <a:r>
              <a:rPr lang="cs-CZ" dirty="0" smtClean="0"/>
              <a:t> – spojnicové, plošné grafy</a:t>
            </a:r>
          </a:p>
          <a:p>
            <a:r>
              <a:rPr lang="cs-CZ" b="1" dirty="0" smtClean="0"/>
              <a:t>Vztahy a srovnání </a:t>
            </a:r>
            <a:r>
              <a:rPr lang="cs-CZ" dirty="0" smtClean="0"/>
              <a:t>– bublinové, </a:t>
            </a:r>
            <a:r>
              <a:rPr lang="cs-CZ" dirty="0" err="1" smtClean="0"/>
              <a:t>bullet</a:t>
            </a:r>
            <a:r>
              <a:rPr lang="cs-CZ" dirty="0" smtClean="0"/>
              <a:t> grafy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1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nepoužívání BI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Nasazení – těžko se s ním pracuje</a:t>
            </a:r>
          </a:p>
          <a:p>
            <a:r>
              <a:rPr lang="cs-CZ" dirty="0" smtClean="0"/>
              <a:t>Výkon – uživatele rozlaďuje zpoždění</a:t>
            </a:r>
          </a:p>
          <a:p>
            <a:r>
              <a:rPr lang="cs-CZ" dirty="0" smtClean="0"/>
              <a:t>Relevance – nevyjadřuje obsah v souladu s kontextem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a Reporting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9"/>
            <a:ext cx="662473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2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Prezentační vrstva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Dashboard</a:t>
            </a:r>
            <a:r>
              <a:rPr lang="cs-CZ" dirty="0" smtClean="0"/>
              <a:t> – </a:t>
            </a:r>
            <a:r>
              <a:rPr lang="cs-CZ" dirty="0" err="1" smtClean="0"/>
              <a:t>viewing</a:t>
            </a:r>
            <a:r>
              <a:rPr lang="cs-CZ" dirty="0" smtClean="0"/>
              <a:t> data in </a:t>
            </a:r>
            <a:r>
              <a:rPr lang="cs-CZ" dirty="0" err="1" smtClean="0"/>
              <a:t>interactive</a:t>
            </a:r>
            <a:r>
              <a:rPr lang="cs-CZ" dirty="0" smtClean="0"/>
              <a:t> GUI</a:t>
            </a:r>
          </a:p>
          <a:p>
            <a:r>
              <a:rPr lang="cs-CZ" dirty="0" err="1" smtClean="0"/>
              <a:t>Scorecards</a:t>
            </a:r>
            <a:r>
              <a:rPr lang="cs-CZ" dirty="0" smtClean="0"/>
              <a:t> – </a:t>
            </a:r>
            <a:r>
              <a:rPr lang="cs-CZ" dirty="0" err="1" smtClean="0"/>
              <a:t>measuring</a:t>
            </a:r>
            <a:r>
              <a:rPr lang="cs-CZ" dirty="0" smtClean="0"/>
              <a:t> </a:t>
            </a:r>
            <a:r>
              <a:rPr lang="cs-CZ" dirty="0" err="1" smtClean="0"/>
              <a:t>progress</a:t>
            </a:r>
            <a:endParaRPr lang="cs-CZ" dirty="0" smtClean="0"/>
          </a:p>
          <a:p>
            <a:r>
              <a:rPr lang="cs-CZ" dirty="0" smtClean="0"/>
              <a:t>Excel – např. </a:t>
            </a:r>
            <a:r>
              <a:rPr lang="cs-CZ" dirty="0" err="1" smtClean="0"/>
              <a:t>kontigenční</a:t>
            </a:r>
            <a:r>
              <a:rPr lang="cs-CZ" dirty="0" smtClean="0"/>
              <a:t> tabulka</a:t>
            </a:r>
          </a:p>
          <a:p>
            <a:r>
              <a:rPr lang="cs-CZ" dirty="0" smtClean="0"/>
              <a:t>SharePoint (Microsoft), </a:t>
            </a:r>
            <a:r>
              <a:rPr lang="cs-CZ" dirty="0" err="1" smtClean="0"/>
              <a:t>Alfresco</a:t>
            </a:r>
            <a:r>
              <a:rPr lang="cs-CZ" dirty="0" smtClean="0"/>
              <a:t>, Google </a:t>
            </a:r>
            <a:r>
              <a:rPr lang="cs-CZ" dirty="0" err="1" smtClean="0"/>
              <a:t>Cloud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070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výběru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Koho data zastupují?</a:t>
            </a:r>
          </a:p>
          <a:p>
            <a:r>
              <a:rPr lang="cs-CZ" dirty="0" smtClean="0"/>
              <a:t>Jedná se o vzorek nebo všechna data?</a:t>
            </a:r>
          </a:p>
          <a:p>
            <a:r>
              <a:rPr lang="cs-CZ" dirty="0" smtClean="0"/>
              <a:t>Je-li to vzorek, jak byl vybrán?</a:t>
            </a:r>
          </a:p>
          <a:p>
            <a:r>
              <a:rPr lang="cs-CZ" dirty="0" smtClean="0"/>
              <a:t>Jedná se o reprezentativní vzorek cílové zájmové skupiny?</a:t>
            </a:r>
          </a:p>
          <a:p>
            <a:r>
              <a:rPr lang="cs-CZ" dirty="0" smtClean="0"/>
              <a:t>Srovnání – dává hodnotám rozměr, data </a:t>
            </a:r>
            <a:r>
              <a:rPr lang="cs-CZ" smtClean="0"/>
              <a:t>v kontextu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Spolehlivost</a:t>
            </a:r>
            <a:r>
              <a:rPr lang="cs-CZ" dirty="0" smtClean="0"/>
              <a:t> – dává metoda při opakovaném nasazení stejné výsledky?</a:t>
            </a:r>
          </a:p>
          <a:p>
            <a:r>
              <a:rPr lang="cs-CZ" b="1" dirty="0" smtClean="0"/>
              <a:t>Platnost</a:t>
            </a:r>
            <a:r>
              <a:rPr lang="cs-CZ" dirty="0" smtClean="0"/>
              <a:t> – zachycuje měření objekt přesně?</a:t>
            </a:r>
          </a:p>
          <a:p>
            <a:r>
              <a:rPr lang="cs-CZ" b="1" dirty="0" smtClean="0"/>
              <a:t>Použitelnost</a:t>
            </a:r>
            <a:r>
              <a:rPr lang="cs-CZ" dirty="0" smtClean="0"/>
              <a:t> – můžeme na základě informací provádět rozhodnutí?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5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Reporting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Součást Microsoft SQL Serveru</a:t>
            </a:r>
          </a:p>
          <a:p>
            <a:r>
              <a:rPr lang="cs-CZ" dirty="0" err="1" smtClean="0"/>
              <a:t>Desing</a:t>
            </a:r>
            <a:r>
              <a:rPr lang="cs-CZ" dirty="0" smtClean="0"/>
              <a:t> reportů – Business </a:t>
            </a:r>
            <a:r>
              <a:rPr lang="cs-CZ" dirty="0" err="1" smtClean="0"/>
              <a:t>Intelligence</a:t>
            </a:r>
            <a:r>
              <a:rPr lang="cs-CZ" dirty="0" smtClean="0"/>
              <a:t> </a:t>
            </a:r>
            <a:r>
              <a:rPr lang="cs-CZ" dirty="0" err="1" smtClean="0"/>
              <a:t>Devepolment</a:t>
            </a:r>
            <a:r>
              <a:rPr lang="cs-CZ" dirty="0" smtClean="0"/>
              <a:t> Studio nebo Report </a:t>
            </a:r>
            <a:r>
              <a:rPr lang="cs-CZ" dirty="0" err="1" smtClean="0"/>
              <a:t>Builder</a:t>
            </a:r>
            <a:endParaRPr lang="cs-CZ" dirty="0" smtClean="0"/>
          </a:p>
          <a:p>
            <a:r>
              <a:rPr lang="cs-CZ" dirty="0" smtClean="0"/>
              <a:t>Zdroje dat – databáze nebo kostky z </a:t>
            </a:r>
            <a:r>
              <a:rPr lang="cs-CZ" dirty="0" err="1" smtClean="0"/>
              <a:t>Analytical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smtClean="0"/>
              <a:t>Reporting </a:t>
            </a:r>
            <a:r>
              <a:rPr lang="cs-CZ" dirty="0" err="1" smtClean="0"/>
              <a:t>Services</a:t>
            </a:r>
            <a:r>
              <a:rPr lang="cs-CZ" dirty="0" smtClean="0"/>
              <a:t> (SSRS) – tvorba, správa a doručování reportů</a:t>
            </a:r>
          </a:p>
          <a:p>
            <a:pPr lvl="1"/>
            <a:r>
              <a:rPr lang="cs-CZ" dirty="0" err="1" smtClean="0"/>
              <a:t>Native</a:t>
            </a:r>
            <a:r>
              <a:rPr lang="cs-CZ" dirty="0" smtClean="0"/>
              <a:t> </a:t>
            </a:r>
            <a:r>
              <a:rPr lang="cs-CZ" dirty="0" err="1" smtClean="0"/>
              <a:t>mod</a:t>
            </a:r>
            <a:r>
              <a:rPr lang="cs-CZ" dirty="0" smtClean="0"/>
              <a:t> – přes report </a:t>
            </a:r>
            <a:r>
              <a:rPr lang="cs-CZ" dirty="0" err="1" smtClean="0"/>
              <a:t>manager</a:t>
            </a:r>
            <a:endParaRPr lang="cs-CZ" dirty="0" smtClean="0"/>
          </a:p>
          <a:p>
            <a:pPr lvl="1"/>
            <a:r>
              <a:rPr lang="cs-CZ" dirty="0" smtClean="0"/>
              <a:t>Integrace do </a:t>
            </a:r>
            <a:r>
              <a:rPr lang="cs-CZ" dirty="0" err="1" smtClean="0"/>
              <a:t>SharePointu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reportů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Interaktivní prvky </a:t>
            </a:r>
            <a:r>
              <a:rPr lang="cs-CZ" dirty="0" smtClean="0"/>
              <a:t>– schovávání/zobrazování řádků</a:t>
            </a:r>
          </a:p>
          <a:p>
            <a:r>
              <a:rPr lang="cs-CZ" b="1" dirty="0" smtClean="0"/>
              <a:t>Podmíněné formátování</a:t>
            </a:r>
          </a:p>
          <a:p>
            <a:r>
              <a:rPr lang="cs-CZ" b="1" dirty="0" smtClean="0"/>
              <a:t>Mapa dokumentu </a:t>
            </a:r>
            <a:r>
              <a:rPr lang="cs-CZ" dirty="0" smtClean="0"/>
              <a:t>(jako záložky v PDF)</a:t>
            </a:r>
          </a:p>
          <a:p>
            <a:r>
              <a:rPr lang="cs-CZ" b="1" dirty="0" smtClean="0"/>
              <a:t>Grafy</a:t>
            </a:r>
          </a:p>
          <a:p>
            <a:r>
              <a:rPr lang="cs-CZ" b="1" dirty="0" smtClean="0"/>
              <a:t>Zobrazení srovnání </a:t>
            </a:r>
            <a:r>
              <a:rPr lang="cs-CZ" dirty="0" smtClean="0"/>
              <a:t>– </a:t>
            </a:r>
            <a:r>
              <a:rPr lang="cs-CZ" dirty="0" err="1" smtClean="0"/>
              <a:t>gauges</a:t>
            </a:r>
            <a:r>
              <a:rPr lang="cs-CZ" dirty="0" smtClean="0"/>
              <a:t> ve tvaru tachometru nebo teploměru</a:t>
            </a:r>
          </a:p>
          <a:p>
            <a:r>
              <a:rPr lang="cs-CZ" b="1" dirty="0" smtClean="0"/>
              <a:t>Indikátory</a:t>
            </a:r>
            <a:r>
              <a:rPr lang="cs-CZ" dirty="0" smtClean="0"/>
              <a:t> - semafor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6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reportů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Sparklines</a:t>
            </a:r>
            <a:r>
              <a:rPr lang="cs-CZ" dirty="0" smtClean="0"/>
              <a:t> – </a:t>
            </a:r>
            <a:r>
              <a:rPr lang="cs-CZ" dirty="0" err="1" smtClean="0"/>
              <a:t>minigrafy</a:t>
            </a:r>
            <a:r>
              <a:rPr lang="cs-CZ" dirty="0" smtClean="0"/>
              <a:t> v buňkách</a:t>
            </a:r>
          </a:p>
          <a:p>
            <a:r>
              <a:rPr lang="cs-CZ" b="1" dirty="0" err="1" smtClean="0"/>
              <a:t>Databars</a:t>
            </a:r>
            <a:r>
              <a:rPr lang="cs-CZ" dirty="0" smtClean="0"/>
              <a:t> – datové čáry – vyplňují buňku podle velikosti hodnoty</a:t>
            </a:r>
          </a:p>
          <a:p>
            <a:r>
              <a:rPr lang="cs-CZ" b="1" dirty="0" smtClean="0"/>
              <a:t>Analytické mapy </a:t>
            </a:r>
            <a:r>
              <a:rPr lang="cs-CZ" dirty="0" smtClean="0"/>
              <a:t>– např. barevné zobrazení regionů dle výsledků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Source Reporting </a:t>
            </a:r>
            <a:r>
              <a:rPr lang="cs-CZ" dirty="0" err="1" smtClean="0"/>
              <a:t>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Business </a:t>
            </a:r>
            <a:r>
              <a:rPr lang="cs-CZ" dirty="0" err="1" smtClean="0"/>
              <a:t>Intelligence</a:t>
            </a:r>
            <a:r>
              <a:rPr lang="cs-CZ" dirty="0" smtClean="0"/>
              <a:t> and Reporting </a:t>
            </a:r>
            <a:r>
              <a:rPr lang="cs-CZ" dirty="0" err="1" smtClean="0"/>
              <a:t>Tools</a:t>
            </a:r>
            <a:r>
              <a:rPr lang="cs-CZ" dirty="0" smtClean="0"/>
              <a:t> (BIRT)</a:t>
            </a:r>
          </a:p>
          <a:p>
            <a:r>
              <a:rPr lang="cs-CZ" dirty="0" err="1" smtClean="0"/>
              <a:t>Pentaho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endParaRPr lang="cs-CZ" dirty="0" smtClean="0"/>
          </a:p>
          <a:p>
            <a:r>
              <a:rPr lang="cs-CZ" dirty="0" err="1" smtClean="0"/>
              <a:t>Jaspersoft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 (podpora </a:t>
            </a:r>
            <a:r>
              <a:rPr lang="cs-CZ" dirty="0" err="1" smtClean="0"/>
              <a:t>Groovy</a:t>
            </a:r>
            <a:r>
              <a:rPr lang="cs-CZ" dirty="0" smtClean="0"/>
              <a:t> </a:t>
            </a:r>
            <a:r>
              <a:rPr lang="cs-CZ" dirty="0" err="1" smtClean="0"/>
              <a:t>script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SpagoBI</a:t>
            </a:r>
            <a:endParaRPr lang="cs-CZ" dirty="0" smtClean="0"/>
          </a:p>
          <a:p>
            <a:r>
              <a:rPr lang="cs-CZ" dirty="0" err="1" smtClean="0"/>
              <a:t>ClicData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–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endParaRPr lang="cs-CZ" dirty="0" smtClean="0"/>
          </a:p>
          <a:p>
            <a:r>
              <a:rPr lang="cs-CZ" dirty="0" err="1" smtClean="0"/>
              <a:t>Jedox</a:t>
            </a:r>
            <a:r>
              <a:rPr lang="cs-CZ" dirty="0" smtClean="0"/>
              <a:t> Base – Excel </a:t>
            </a:r>
            <a:r>
              <a:rPr lang="cs-CZ" dirty="0" err="1" smtClean="0"/>
              <a:t>plugin</a:t>
            </a:r>
            <a:endParaRPr lang="cs-CZ" dirty="0" smtClean="0"/>
          </a:p>
          <a:p>
            <a:r>
              <a:rPr lang="cs-CZ" dirty="0" err="1" smtClean="0"/>
              <a:t>Helical</a:t>
            </a:r>
            <a:r>
              <a:rPr lang="cs-CZ" dirty="0" smtClean="0"/>
              <a:t> </a:t>
            </a:r>
            <a:r>
              <a:rPr lang="cs-CZ" smtClean="0"/>
              <a:t>Insight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294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Reporting </a:t>
            </a:r>
            <a:r>
              <a:rPr lang="cs-CZ" dirty="0" err="1" smtClean="0"/>
              <a:t>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Kritériem jsou funkce, ale také způsob, jak lze nástroj připojit k aplikaci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21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Barevné schémata grafů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Sekvenční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seřazení hodnot od nízkých po vysoké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Divergentní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existuje klíčový bod (např. průměr)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Kategorická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rozdílné skupiny: kontrastní barva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Publikování reportů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Vystavení na web</a:t>
            </a:r>
          </a:p>
          <a:p>
            <a:r>
              <a:rPr lang="cs-CZ" dirty="0" smtClean="0"/>
              <a:t>SharePoint</a:t>
            </a:r>
          </a:p>
          <a:p>
            <a:r>
              <a:rPr lang="cs-CZ" dirty="0" smtClean="0"/>
              <a:t>Automatické předplatné (</a:t>
            </a:r>
            <a:r>
              <a:rPr lang="cs-CZ" dirty="0" err="1" smtClean="0"/>
              <a:t>subscriptions</a:t>
            </a:r>
            <a:r>
              <a:rPr lang="cs-CZ" dirty="0" smtClean="0"/>
              <a:t>) – </a:t>
            </a:r>
            <a:br>
              <a:rPr lang="cs-CZ" dirty="0" smtClean="0"/>
            </a:br>
            <a:r>
              <a:rPr lang="cs-CZ" dirty="0" smtClean="0"/>
              <a:t>e-mailem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62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Koláčový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Hodí se:</a:t>
            </a:r>
            <a:r>
              <a:rPr lang="cs-CZ" dirty="0" smtClean="0"/>
              <a:t> znázornění, jak se celek rozpadá na části</a:t>
            </a:r>
          </a:p>
          <a:p>
            <a:r>
              <a:rPr lang="cs-CZ" u="sng" dirty="0" smtClean="0"/>
              <a:t>Omezení:</a:t>
            </a:r>
            <a:r>
              <a:rPr lang="cs-CZ" dirty="0" smtClean="0"/>
              <a:t> při velkém množství částí je nepřehledný</a:t>
            </a:r>
            <a:endParaRPr lang="cs-CZ" dirty="0"/>
          </a:p>
        </p:txBody>
      </p:sp>
      <p:sp>
        <p:nvSpPr>
          <p:cNvPr id="4" name="AutoShape 2" descr="Výsledek obrázku pro koláčový gra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599556" cy="25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Spojnicový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Hodí se:</a:t>
            </a:r>
            <a:r>
              <a:rPr lang="cs-CZ" dirty="0" smtClean="0"/>
              <a:t> změny hodnot v čase, trendy</a:t>
            </a:r>
          </a:p>
          <a:p>
            <a:r>
              <a:rPr lang="cs-CZ" u="sng" dirty="0" smtClean="0"/>
              <a:t>Omezení:</a:t>
            </a:r>
            <a:r>
              <a:rPr lang="cs-CZ" dirty="0" smtClean="0"/>
              <a:t> velký počet řad brání rozlišení trendů, spojnice se často překrývají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06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Sloupcový/pruhový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Hodí se:</a:t>
            </a:r>
            <a:r>
              <a:rPr lang="cs-CZ" dirty="0" smtClean="0"/>
              <a:t>	srovnání hodnot u řady položek</a:t>
            </a:r>
          </a:p>
        </p:txBody>
      </p:sp>
    </p:spTree>
    <p:extLst>
      <p:ext uri="{BB962C8B-B14F-4D97-AF65-F5344CB8AC3E}">
        <p14:creationId xmlns:p14="http://schemas.microsoft.com/office/powerpoint/2010/main" val="13328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Bublinový graf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Hodí se:</a:t>
            </a:r>
            <a:r>
              <a:rPr lang="cs-CZ" dirty="0" smtClean="0"/>
              <a:t> hledání mezních hodnot napříč více dimenzemi; zobrazení extrémů</a:t>
            </a:r>
          </a:p>
          <a:p>
            <a:r>
              <a:rPr lang="cs-CZ" u="sng" dirty="0" smtClean="0"/>
              <a:t>Omezení:</a:t>
            </a:r>
            <a:r>
              <a:rPr lang="cs-CZ" dirty="0" smtClean="0"/>
              <a:t> označení množství položek je obtížné, mezní hodnoty stěžují zobrazení ostatních dat</a:t>
            </a:r>
            <a:endParaRPr lang="cs-CZ" dirty="0"/>
          </a:p>
        </p:txBody>
      </p:sp>
      <p:pic>
        <p:nvPicPr>
          <p:cNvPr id="4098" name="Picture 2" descr="Výsledek obrázku pro bublinový gr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4968552" cy="261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Bullet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5572"/>
            <a:ext cx="4320480" cy="34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ullet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1988"/>
            <a:ext cx="40290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708</Words>
  <Application>Microsoft Office PowerPoint</Application>
  <PresentationFormat>Předvádění na obrazovce (4:3)</PresentationFormat>
  <Paragraphs>138</Paragraphs>
  <Slides>40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Dobývání znalostí z databází prezentace informací</vt:lpstr>
      <vt:lpstr>Prezentace aplikace PowerPoint</vt:lpstr>
      <vt:lpstr>Kategorie grafů</vt:lpstr>
      <vt:lpstr>Barevné schémata grafů</vt:lpstr>
      <vt:lpstr>Koláčový graf</vt:lpstr>
      <vt:lpstr>Spojnicový graf</vt:lpstr>
      <vt:lpstr>Sloupcový/pruhový graf</vt:lpstr>
      <vt:lpstr>Bublinový graf</vt:lpstr>
      <vt:lpstr>Bullet graph</vt:lpstr>
      <vt:lpstr>Paretův diagram</vt:lpstr>
      <vt:lpstr>Paretův diagram</vt:lpstr>
      <vt:lpstr>Trychtýřový graf (Funnel Chart)</vt:lpstr>
      <vt:lpstr>Paprskový graf</vt:lpstr>
      <vt:lpstr>Prstencový graf</vt:lpstr>
      <vt:lpstr>Dendrogram – shluková analýza</vt:lpstr>
      <vt:lpstr>Dendrogram</vt:lpstr>
      <vt:lpstr>Dendrogram</vt:lpstr>
      <vt:lpstr>Cladogram</vt:lpstr>
      <vt:lpstr>Polární graf (Polar Plots)</vt:lpstr>
      <vt:lpstr>Vodopádový (Waterfall/Bridge Chart)</vt:lpstr>
      <vt:lpstr>Svícový graf (Candlestick chart)</vt:lpstr>
      <vt:lpstr>Grafikon</vt:lpstr>
      <vt:lpstr>Histogram</vt:lpstr>
      <vt:lpstr>Prezentace aplikace PowerPoint</vt:lpstr>
      <vt:lpstr>Příklad: Histogram jasu</vt:lpstr>
      <vt:lpstr>Prezentace aplikace PowerPoint</vt:lpstr>
      <vt:lpstr>Myšlenková mapa</vt:lpstr>
      <vt:lpstr>Schémata pro popis systémů</vt:lpstr>
      <vt:lpstr>Prezentace aplikace PowerPoint</vt:lpstr>
      <vt:lpstr>Důvody nepoužívání BI</vt:lpstr>
      <vt:lpstr>Analýza a Reporting</vt:lpstr>
      <vt:lpstr>Prezentační vrstva</vt:lpstr>
      <vt:lpstr>Proces výběru dat</vt:lpstr>
      <vt:lpstr>Prezentace aplikace PowerPoint</vt:lpstr>
      <vt:lpstr>Microsoft Reporting Services</vt:lpstr>
      <vt:lpstr>Možnosti reportů</vt:lpstr>
      <vt:lpstr>Možnosti reportů</vt:lpstr>
      <vt:lpstr>Open Source Reporting Tools</vt:lpstr>
      <vt:lpstr>Reporting Tools</vt:lpstr>
      <vt:lpstr>Publikování reportů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Databázové systémy</dc:title>
  <dc:creator>dan11hp</dc:creator>
  <cp:lastModifiedBy>Danel4</cp:lastModifiedBy>
  <cp:revision>78</cp:revision>
  <dcterms:created xsi:type="dcterms:W3CDTF">2016-09-11T12:48:50Z</dcterms:created>
  <dcterms:modified xsi:type="dcterms:W3CDTF">2017-05-13T15:54:04Z</dcterms:modified>
</cp:coreProperties>
</file>